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1" r:id="rId2"/>
    <p:sldId id="263" r:id="rId3"/>
    <p:sldId id="272" r:id="rId4"/>
    <p:sldId id="273" r:id="rId5"/>
    <p:sldId id="264" r:id="rId6"/>
    <p:sldId id="294" r:id="rId7"/>
    <p:sldId id="288" r:id="rId8"/>
    <p:sldId id="289" r:id="rId9"/>
    <p:sldId id="269" r:id="rId10"/>
    <p:sldId id="276" r:id="rId11"/>
    <p:sldId id="277" r:id="rId12"/>
    <p:sldId id="278" r:id="rId13"/>
    <p:sldId id="266" r:id="rId14"/>
    <p:sldId id="279" r:id="rId15"/>
    <p:sldId id="291" r:id="rId16"/>
    <p:sldId id="293" r:id="rId17"/>
    <p:sldId id="292" r:id="rId18"/>
    <p:sldId id="295" r:id="rId19"/>
    <p:sldId id="303" r:id="rId20"/>
    <p:sldId id="302" r:id="rId21"/>
    <p:sldId id="300" r:id="rId22"/>
    <p:sldId id="290" r:id="rId23"/>
    <p:sldId id="281" r:id="rId24"/>
    <p:sldId id="267" r:id="rId25"/>
    <p:sldId id="304" r:id="rId26"/>
    <p:sldId id="296" r:id="rId27"/>
    <p:sldId id="286" r:id="rId28"/>
    <p:sldId id="308" r:id="rId29"/>
    <p:sldId id="284" r:id="rId30"/>
    <p:sldId id="307" r:id="rId31"/>
    <p:sldId id="318" r:id="rId32"/>
    <p:sldId id="274" r:id="rId33"/>
    <p:sldId id="297" r:id="rId34"/>
    <p:sldId id="298" r:id="rId35"/>
    <p:sldId id="299" r:id="rId36"/>
    <p:sldId id="313" r:id="rId37"/>
    <p:sldId id="301" r:id="rId38"/>
    <p:sldId id="309" r:id="rId39"/>
    <p:sldId id="310" r:id="rId40"/>
    <p:sldId id="311" r:id="rId41"/>
    <p:sldId id="312" r:id="rId42"/>
    <p:sldId id="314" r:id="rId43"/>
    <p:sldId id="315" r:id="rId44"/>
    <p:sldId id="316" r:id="rId45"/>
    <p:sldId id="317" r:id="rId46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lege Of Engineering" initials="CO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FF99"/>
    <a:srgbClr val="FFD5FF"/>
    <a:srgbClr val="FF99FF"/>
    <a:srgbClr val="00FFFF"/>
    <a:srgbClr val="00CC99"/>
    <a:srgbClr val="006CA7"/>
    <a:srgbClr val="FF3300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 varScale="1">
        <p:scale>
          <a:sx n="74" d="100"/>
          <a:sy n="74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notesViewPr>
    <p:cSldViewPr>
      <p:cViewPr varScale="1">
        <p:scale>
          <a:sx n="73" d="100"/>
          <a:sy n="73" d="100"/>
        </p:scale>
        <p:origin x="-92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4ECFD-0223-4A3C-A980-D02CCE58DE3E}" type="doc">
      <dgm:prSet loTypeId="urn:microsoft.com/office/officeart/2005/8/layout/vList4" loCatId="picture" qsTypeId="urn:microsoft.com/office/officeart/2005/8/quickstyle/3d7" qsCatId="3D" csTypeId="urn:microsoft.com/office/officeart/2005/8/colors/accent1_2" csCatId="accent1" phldr="1"/>
      <dgm:spPr>
        <a:scene3d>
          <a:camera prst="perspectiveLeft" fov="0" zoom="91000">
            <a:rot lat="0" lon="0" rev="0"/>
          </a:camera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C90386F6-8D5A-40F2-88FB-F88E4E314F9F}" type="pres">
      <dgm:prSet presAssocID="{3F54ECFD-0223-4A3C-A980-D02CCE58DE3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F1409-E24C-455B-BD2A-8D80F26DEBFB}" type="presOf" srcId="{3F54ECFD-0223-4A3C-A980-D02CCE58DE3E}" destId="{C90386F6-8D5A-40F2-88FB-F88E4E314F9F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54ECFD-0223-4A3C-A980-D02CCE58DE3E}" type="doc">
      <dgm:prSet loTypeId="urn:microsoft.com/office/officeart/2005/8/layout/vList4" loCatId="picture" qsTypeId="urn:microsoft.com/office/officeart/2005/8/quickstyle/3d7" qsCatId="3D" csTypeId="urn:microsoft.com/office/officeart/2005/8/colors/accent1_2" csCatId="accent1" phldr="1"/>
      <dgm:spPr>
        <a:scene3d>
          <a:camera prst="perspectiveLeft" fov="0" zoom="91000">
            <a:rot lat="0" lon="0" rev="0"/>
          </a:camera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C90386F6-8D5A-40F2-88FB-F88E4E314F9F}" type="pres">
      <dgm:prSet presAssocID="{3F54ECFD-0223-4A3C-A980-D02CCE58DE3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7DD047C-DE32-4670-8E28-B9F4C4F346D2}" type="presOf" srcId="{3F54ECFD-0223-4A3C-A980-D02CCE58DE3E}" destId="{C90386F6-8D5A-40F2-88FB-F88E4E314F9F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A8F19-7C87-4EA1-A3A1-E9EC2E16AEE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08F83A-62FE-4A74-A5AA-6A6CD77FF47A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M. Kaminer, MD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C163705-1EF8-4856-AC33-ADF0F849A9D2}" type="parTrans" cxnId="{BB54D2EA-CC25-429C-A931-4AF2DF9495B7}">
      <dgm:prSet/>
      <dgm:spPr/>
      <dgm:t>
        <a:bodyPr/>
        <a:lstStyle/>
        <a:p>
          <a:endParaRPr lang="en-US"/>
        </a:p>
      </dgm:t>
    </dgm:pt>
    <dgm:pt modelId="{D12C1652-292A-4126-B4D2-DFF3DDFFD148}" type="sibTrans" cxnId="{BB54D2EA-CC25-429C-A931-4AF2DF9495B7}">
      <dgm:prSet/>
      <dgm:spPr/>
      <dgm:t>
        <a:bodyPr/>
        <a:lstStyle/>
        <a:p>
          <a:endParaRPr lang="en-US"/>
        </a:p>
      </dgm:t>
    </dgm:pt>
    <dgm:pt modelId="{E44E0C7E-6701-4AB8-BA55-EB192819922A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K. Nolan, RN, MSN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1B2189AD-8354-4730-B836-7F156199CAF3}" type="parTrans" cxnId="{F21BC4FD-75D3-447D-B02D-F2537D0BF8B5}">
      <dgm:prSet/>
      <dgm:spPr/>
      <dgm:t>
        <a:bodyPr/>
        <a:lstStyle/>
        <a:p>
          <a:endParaRPr lang="en-US"/>
        </a:p>
      </dgm:t>
    </dgm:pt>
    <dgm:pt modelId="{E7D23519-E0A9-415A-9D75-D4BB40A7A11A}" type="sibTrans" cxnId="{F21BC4FD-75D3-447D-B02D-F2537D0BF8B5}">
      <dgm:prSet/>
      <dgm:spPr/>
      <dgm:t>
        <a:bodyPr/>
        <a:lstStyle/>
        <a:p>
          <a:endParaRPr lang="en-US"/>
        </a:p>
      </dgm:t>
    </dgm:pt>
    <dgm:pt modelId="{4892D844-12B3-4947-8576-B901EC4BC9E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C. </a:t>
          </a:r>
          <a:r>
            <a:rPr lang="en-US" sz="1800" dirty="0" err="1" smtClean="0">
              <a:latin typeface="Arial" pitchFamily="34" charset="0"/>
              <a:cs typeface="Arial" pitchFamily="34" charset="0"/>
            </a:rPr>
            <a:t>DiMarzio</a:t>
          </a:r>
          <a:r>
            <a:rPr lang="en-US" sz="1800" dirty="0" smtClean="0">
              <a:latin typeface="Arial" pitchFamily="34" charset="0"/>
              <a:cs typeface="Arial" pitchFamily="34" charset="0"/>
            </a:rPr>
            <a:t>, PhD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380B648-1D1C-46C7-96BE-C10F7A4C43D1}" type="parTrans" cxnId="{BE8A2950-4856-411E-815A-96C15F356B1D}">
      <dgm:prSet/>
      <dgm:spPr/>
      <dgm:t>
        <a:bodyPr/>
        <a:lstStyle/>
        <a:p>
          <a:endParaRPr lang="en-US"/>
        </a:p>
      </dgm:t>
    </dgm:pt>
    <dgm:pt modelId="{44AE92F2-017B-4FEF-896C-56EDF3E8C969}" type="sibTrans" cxnId="{BE8A2950-4856-411E-815A-96C15F356B1D}">
      <dgm:prSet/>
      <dgm:spPr/>
      <dgm:t>
        <a:bodyPr/>
        <a:lstStyle/>
        <a:p>
          <a:endParaRPr lang="en-US"/>
        </a:p>
      </dgm:t>
    </dgm:pt>
    <dgm:pt modelId="{A1054109-41EB-4CBD-BA41-7B91F23E103B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Skincare Physicians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7CD09498-4BC2-4261-AABA-B9B007353FA2}" type="parTrans" cxnId="{F123D63F-28A9-4458-A803-B81E9D7A0331}">
      <dgm:prSet/>
      <dgm:spPr/>
      <dgm:t>
        <a:bodyPr/>
        <a:lstStyle/>
        <a:p>
          <a:endParaRPr lang="en-US"/>
        </a:p>
      </dgm:t>
    </dgm:pt>
    <dgm:pt modelId="{F4441062-379C-4AF6-B066-E0DA2CC731C0}" type="sibTrans" cxnId="{F123D63F-28A9-4458-A803-B81E9D7A0331}">
      <dgm:prSet/>
      <dgm:spPr/>
      <dgm:t>
        <a:bodyPr/>
        <a:lstStyle/>
        <a:p>
          <a:endParaRPr lang="en-US"/>
        </a:p>
      </dgm:t>
    </dgm:pt>
    <dgm:pt modelId="{D5819B38-0216-45B2-92AF-EF8D3A0A9ED8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Dermatology Associates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BC4C37F5-2DD9-42F4-AD14-61928FA75724}" type="parTrans" cxnId="{1063910B-9D53-4ECE-B7BC-C9780AFCCD08}">
      <dgm:prSet/>
      <dgm:spPr/>
      <dgm:t>
        <a:bodyPr/>
        <a:lstStyle/>
        <a:p>
          <a:endParaRPr lang="en-US"/>
        </a:p>
      </dgm:t>
    </dgm:pt>
    <dgm:pt modelId="{2D75E5A6-6958-4755-82BC-73583C797F95}" type="sibTrans" cxnId="{1063910B-9D53-4ECE-B7BC-C9780AFCCD08}">
      <dgm:prSet/>
      <dgm:spPr/>
      <dgm:t>
        <a:bodyPr/>
        <a:lstStyle/>
        <a:p>
          <a:endParaRPr lang="en-US"/>
        </a:p>
      </dgm:t>
    </dgm:pt>
    <dgm:pt modelId="{61B175C4-147B-4859-A5FE-25E45D9E1EB6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Northeastern University Optics Lab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A977D22-0444-4D68-97A7-627F2A72F06E}" type="parTrans" cxnId="{2EC5D7A6-D826-4A2A-B6E8-3CBB7D9884FD}">
      <dgm:prSet/>
      <dgm:spPr/>
      <dgm:t>
        <a:bodyPr/>
        <a:lstStyle/>
        <a:p>
          <a:endParaRPr lang="en-US"/>
        </a:p>
      </dgm:t>
    </dgm:pt>
    <dgm:pt modelId="{EEF00B56-DEC7-4937-92F9-EE5032AF887E}" type="sibTrans" cxnId="{2EC5D7A6-D826-4A2A-B6E8-3CBB7D9884FD}">
      <dgm:prSet/>
      <dgm:spPr/>
      <dgm:t>
        <a:bodyPr/>
        <a:lstStyle/>
        <a:p>
          <a:endParaRPr lang="en-US"/>
        </a:p>
      </dgm:t>
    </dgm:pt>
    <dgm:pt modelId="{0D53A2DC-069D-4206-8AF5-F771D8F9AD3F}" type="pres">
      <dgm:prSet presAssocID="{F34A8F19-7C87-4EA1-A3A1-E9EC2E16AEE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36E64F-E6BD-42A7-9CCF-E87F7AD3C30F}" type="pres">
      <dgm:prSet presAssocID="{6008F83A-62FE-4A74-A5AA-6A6CD77FF47A}" presName="parentLin" presStyleCnt="0"/>
      <dgm:spPr/>
    </dgm:pt>
    <dgm:pt modelId="{880F70B0-122C-40D3-9E6C-9719EC388F65}" type="pres">
      <dgm:prSet presAssocID="{6008F83A-62FE-4A74-A5AA-6A6CD77FF47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FDE5AD7-BE47-4201-A511-AD4E28947C38}" type="pres">
      <dgm:prSet presAssocID="{6008F83A-62FE-4A74-A5AA-6A6CD77FF47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68D9B-386F-4E6B-AEE0-A71FF8722E14}" type="pres">
      <dgm:prSet presAssocID="{6008F83A-62FE-4A74-A5AA-6A6CD77FF47A}" presName="negativeSpace" presStyleCnt="0"/>
      <dgm:spPr/>
    </dgm:pt>
    <dgm:pt modelId="{385D4B7F-7157-4BB7-99CA-43B3ED09AC6B}" type="pres">
      <dgm:prSet presAssocID="{6008F83A-62FE-4A74-A5AA-6A6CD77FF47A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CA711-FCA6-4C9E-BDA6-E1B9C452D93A}" type="pres">
      <dgm:prSet presAssocID="{D12C1652-292A-4126-B4D2-DFF3DDFFD148}" presName="spaceBetweenRectangles" presStyleCnt="0"/>
      <dgm:spPr/>
    </dgm:pt>
    <dgm:pt modelId="{E3737E4C-299F-42EA-9530-467420E03AEE}" type="pres">
      <dgm:prSet presAssocID="{E44E0C7E-6701-4AB8-BA55-EB192819922A}" presName="parentLin" presStyleCnt="0"/>
      <dgm:spPr/>
    </dgm:pt>
    <dgm:pt modelId="{F8A10A9E-AEE3-443E-9786-34BC2AC2DF99}" type="pres">
      <dgm:prSet presAssocID="{E44E0C7E-6701-4AB8-BA55-EB192819922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472BAC3-F86F-4955-8954-EF2F6B72C6F1}" type="pres">
      <dgm:prSet presAssocID="{E44E0C7E-6701-4AB8-BA55-EB192819922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F0907-32AC-4A98-A4A5-F7A49E39D05E}" type="pres">
      <dgm:prSet presAssocID="{E44E0C7E-6701-4AB8-BA55-EB192819922A}" presName="negativeSpace" presStyleCnt="0"/>
      <dgm:spPr/>
    </dgm:pt>
    <dgm:pt modelId="{584EB2C9-17C3-40F0-8EE6-DF567C3012F3}" type="pres">
      <dgm:prSet presAssocID="{E44E0C7E-6701-4AB8-BA55-EB192819922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C3959-2604-4F1C-BE1C-D4B8B6D16A14}" type="pres">
      <dgm:prSet presAssocID="{E7D23519-E0A9-415A-9D75-D4BB40A7A11A}" presName="spaceBetweenRectangles" presStyleCnt="0"/>
      <dgm:spPr/>
    </dgm:pt>
    <dgm:pt modelId="{C52B8B34-A85E-49CC-BE6C-710A5F0B4D50}" type="pres">
      <dgm:prSet presAssocID="{4892D844-12B3-4947-8576-B901EC4BC9EB}" presName="parentLin" presStyleCnt="0"/>
      <dgm:spPr/>
    </dgm:pt>
    <dgm:pt modelId="{48737E29-E74C-4F3D-96AA-C515F0DC3C06}" type="pres">
      <dgm:prSet presAssocID="{4892D844-12B3-4947-8576-B901EC4BC9E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91ECE31D-7551-493E-98E8-A5308C29F8A5}" type="pres">
      <dgm:prSet presAssocID="{4892D844-12B3-4947-8576-B901EC4BC9E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42A9D-18DE-44A0-A86D-88B4D30A4321}" type="pres">
      <dgm:prSet presAssocID="{4892D844-12B3-4947-8576-B901EC4BC9EB}" presName="negativeSpace" presStyleCnt="0"/>
      <dgm:spPr/>
    </dgm:pt>
    <dgm:pt modelId="{F7F5C725-9138-4668-8FF0-674DDD11E0B8}" type="pres">
      <dgm:prSet presAssocID="{4892D844-12B3-4947-8576-B901EC4BC9E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320ED3-0290-4571-BD6C-3AB9B1A35B19}" type="presOf" srcId="{F34A8F19-7C87-4EA1-A3A1-E9EC2E16AEE2}" destId="{0D53A2DC-069D-4206-8AF5-F771D8F9AD3F}" srcOrd="0" destOrd="0" presId="urn:microsoft.com/office/officeart/2005/8/layout/list1"/>
    <dgm:cxn modelId="{E177EC2B-6BA9-45B5-AA3C-88689168D745}" type="presOf" srcId="{4892D844-12B3-4947-8576-B901EC4BC9EB}" destId="{48737E29-E74C-4F3D-96AA-C515F0DC3C06}" srcOrd="0" destOrd="0" presId="urn:microsoft.com/office/officeart/2005/8/layout/list1"/>
    <dgm:cxn modelId="{F21BC4FD-75D3-447D-B02D-F2537D0BF8B5}" srcId="{F34A8F19-7C87-4EA1-A3A1-E9EC2E16AEE2}" destId="{E44E0C7E-6701-4AB8-BA55-EB192819922A}" srcOrd="1" destOrd="0" parTransId="{1B2189AD-8354-4730-B836-7F156199CAF3}" sibTransId="{E7D23519-E0A9-415A-9D75-D4BB40A7A11A}"/>
    <dgm:cxn modelId="{5C0BBEB4-6564-4A00-B6F8-F455533FD7C6}" type="presOf" srcId="{E44E0C7E-6701-4AB8-BA55-EB192819922A}" destId="{F8A10A9E-AEE3-443E-9786-34BC2AC2DF99}" srcOrd="0" destOrd="0" presId="urn:microsoft.com/office/officeart/2005/8/layout/list1"/>
    <dgm:cxn modelId="{0AA7FB63-8761-481E-9754-386F68C436EA}" type="presOf" srcId="{61B175C4-147B-4859-A5FE-25E45D9E1EB6}" destId="{F7F5C725-9138-4668-8FF0-674DDD11E0B8}" srcOrd="0" destOrd="0" presId="urn:microsoft.com/office/officeart/2005/8/layout/list1"/>
    <dgm:cxn modelId="{226BB98F-B308-44C3-91D1-3B9A53EEC7C2}" type="presOf" srcId="{E44E0C7E-6701-4AB8-BA55-EB192819922A}" destId="{6472BAC3-F86F-4955-8954-EF2F6B72C6F1}" srcOrd="1" destOrd="0" presId="urn:microsoft.com/office/officeart/2005/8/layout/list1"/>
    <dgm:cxn modelId="{BE8A2950-4856-411E-815A-96C15F356B1D}" srcId="{F34A8F19-7C87-4EA1-A3A1-E9EC2E16AEE2}" destId="{4892D844-12B3-4947-8576-B901EC4BC9EB}" srcOrd="2" destOrd="0" parTransId="{4380B648-1D1C-46C7-96BE-C10F7A4C43D1}" sibTransId="{44AE92F2-017B-4FEF-896C-56EDF3E8C969}"/>
    <dgm:cxn modelId="{A47166E2-B5F4-44B6-B7DB-CE932D90E211}" type="presOf" srcId="{4892D844-12B3-4947-8576-B901EC4BC9EB}" destId="{91ECE31D-7551-493E-98E8-A5308C29F8A5}" srcOrd="1" destOrd="0" presId="urn:microsoft.com/office/officeart/2005/8/layout/list1"/>
    <dgm:cxn modelId="{2EC5D7A6-D826-4A2A-B6E8-3CBB7D9884FD}" srcId="{4892D844-12B3-4947-8576-B901EC4BC9EB}" destId="{61B175C4-147B-4859-A5FE-25E45D9E1EB6}" srcOrd="0" destOrd="0" parTransId="{4A977D22-0444-4D68-97A7-627F2A72F06E}" sibTransId="{EEF00B56-DEC7-4937-92F9-EE5032AF887E}"/>
    <dgm:cxn modelId="{C58232EE-0048-4308-A256-05C8316B37CE}" type="presOf" srcId="{A1054109-41EB-4CBD-BA41-7B91F23E103B}" destId="{385D4B7F-7157-4BB7-99CA-43B3ED09AC6B}" srcOrd="0" destOrd="0" presId="urn:microsoft.com/office/officeart/2005/8/layout/list1"/>
    <dgm:cxn modelId="{BB54D2EA-CC25-429C-A931-4AF2DF9495B7}" srcId="{F34A8F19-7C87-4EA1-A3A1-E9EC2E16AEE2}" destId="{6008F83A-62FE-4A74-A5AA-6A6CD77FF47A}" srcOrd="0" destOrd="0" parTransId="{CC163705-1EF8-4856-AC33-ADF0F849A9D2}" sibTransId="{D12C1652-292A-4126-B4D2-DFF3DDFFD148}"/>
    <dgm:cxn modelId="{CAF07C4A-898F-4EAE-A411-4653347CB8F7}" type="presOf" srcId="{D5819B38-0216-45B2-92AF-EF8D3A0A9ED8}" destId="{584EB2C9-17C3-40F0-8EE6-DF567C3012F3}" srcOrd="0" destOrd="0" presId="urn:microsoft.com/office/officeart/2005/8/layout/list1"/>
    <dgm:cxn modelId="{AE5B66BD-39F2-4E4A-AD7E-F57448AE16A8}" type="presOf" srcId="{6008F83A-62FE-4A74-A5AA-6A6CD77FF47A}" destId="{CFDE5AD7-BE47-4201-A511-AD4E28947C38}" srcOrd="1" destOrd="0" presId="urn:microsoft.com/office/officeart/2005/8/layout/list1"/>
    <dgm:cxn modelId="{1063910B-9D53-4ECE-B7BC-C9780AFCCD08}" srcId="{E44E0C7E-6701-4AB8-BA55-EB192819922A}" destId="{D5819B38-0216-45B2-92AF-EF8D3A0A9ED8}" srcOrd="0" destOrd="0" parTransId="{BC4C37F5-2DD9-42F4-AD14-61928FA75724}" sibTransId="{2D75E5A6-6958-4755-82BC-73583C797F95}"/>
    <dgm:cxn modelId="{E60248FC-A3B6-4923-8F6B-226F82DCF587}" type="presOf" srcId="{6008F83A-62FE-4A74-A5AA-6A6CD77FF47A}" destId="{880F70B0-122C-40D3-9E6C-9719EC388F65}" srcOrd="0" destOrd="0" presId="urn:microsoft.com/office/officeart/2005/8/layout/list1"/>
    <dgm:cxn modelId="{F123D63F-28A9-4458-A803-B81E9D7A0331}" srcId="{6008F83A-62FE-4A74-A5AA-6A6CD77FF47A}" destId="{A1054109-41EB-4CBD-BA41-7B91F23E103B}" srcOrd="0" destOrd="0" parTransId="{7CD09498-4BC2-4261-AABA-B9B007353FA2}" sibTransId="{F4441062-379C-4AF6-B066-E0DA2CC731C0}"/>
    <dgm:cxn modelId="{B46FAC58-C0BC-409D-A530-921D7CBAAB88}" type="presParOf" srcId="{0D53A2DC-069D-4206-8AF5-F771D8F9AD3F}" destId="{FD36E64F-E6BD-42A7-9CCF-E87F7AD3C30F}" srcOrd="0" destOrd="0" presId="urn:microsoft.com/office/officeart/2005/8/layout/list1"/>
    <dgm:cxn modelId="{56B2680E-B2A8-4B48-B9C0-AFF70EE71D93}" type="presParOf" srcId="{FD36E64F-E6BD-42A7-9CCF-E87F7AD3C30F}" destId="{880F70B0-122C-40D3-9E6C-9719EC388F65}" srcOrd="0" destOrd="0" presId="urn:microsoft.com/office/officeart/2005/8/layout/list1"/>
    <dgm:cxn modelId="{F9998A2C-FDC0-48A9-ADDA-180D7047EB33}" type="presParOf" srcId="{FD36E64F-E6BD-42A7-9CCF-E87F7AD3C30F}" destId="{CFDE5AD7-BE47-4201-A511-AD4E28947C38}" srcOrd="1" destOrd="0" presId="urn:microsoft.com/office/officeart/2005/8/layout/list1"/>
    <dgm:cxn modelId="{9F092015-6320-4D2F-92A2-573FACD43FB1}" type="presParOf" srcId="{0D53A2DC-069D-4206-8AF5-F771D8F9AD3F}" destId="{EF968D9B-386F-4E6B-AEE0-A71FF8722E14}" srcOrd="1" destOrd="0" presId="urn:microsoft.com/office/officeart/2005/8/layout/list1"/>
    <dgm:cxn modelId="{DD2EFFCF-C341-456B-930F-CB9C1679B972}" type="presParOf" srcId="{0D53A2DC-069D-4206-8AF5-F771D8F9AD3F}" destId="{385D4B7F-7157-4BB7-99CA-43B3ED09AC6B}" srcOrd="2" destOrd="0" presId="urn:microsoft.com/office/officeart/2005/8/layout/list1"/>
    <dgm:cxn modelId="{3E5566CD-F89D-4F94-9A63-D92948676789}" type="presParOf" srcId="{0D53A2DC-069D-4206-8AF5-F771D8F9AD3F}" destId="{E9DCA711-FCA6-4C9E-BDA6-E1B9C452D93A}" srcOrd="3" destOrd="0" presId="urn:microsoft.com/office/officeart/2005/8/layout/list1"/>
    <dgm:cxn modelId="{8480CE23-4A49-4791-B07B-319B0F56C7C6}" type="presParOf" srcId="{0D53A2DC-069D-4206-8AF5-F771D8F9AD3F}" destId="{E3737E4C-299F-42EA-9530-467420E03AEE}" srcOrd="4" destOrd="0" presId="urn:microsoft.com/office/officeart/2005/8/layout/list1"/>
    <dgm:cxn modelId="{4F592A4D-92D0-4D37-862E-9DF5DC3730E6}" type="presParOf" srcId="{E3737E4C-299F-42EA-9530-467420E03AEE}" destId="{F8A10A9E-AEE3-443E-9786-34BC2AC2DF99}" srcOrd="0" destOrd="0" presId="urn:microsoft.com/office/officeart/2005/8/layout/list1"/>
    <dgm:cxn modelId="{7292CEB9-1A0A-4AA0-8784-7656180ED1B8}" type="presParOf" srcId="{E3737E4C-299F-42EA-9530-467420E03AEE}" destId="{6472BAC3-F86F-4955-8954-EF2F6B72C6F1}" srcOrd="1" destOrd="0" presId="urn:microsoft.com/office/officeart/2005/8/layout/list1"/>
    <dgm:cxn modelId="{BE1BC7D0-B4FB-4C5A-9207-2EC2DD64C82B}" type="presParOf" srcId="{0D53A2DC-069D-4206-8AF5-F771D8F9AD3F}" destId="{66AF0907-32AC-4A98-A4A5-F7A49E39D05E}" srcOrd="5" destOrd="0" presId="urn:microsoft.com/office/officeart/2005/8/layout/list1"/>
    <dgm:cxn modelId="{3223B492-79C9-4B53-B383-D4692B7DB2A7}" type="presParOf" srcId="{0D53A2DC-069D-4206-8AF5-F771D8F9AD3F}" destId="{584EB2C9-17C3-40F0-8EE6-DF567C3012F3}" srcOrd="6" destOrd="0" presId="urn:microsoft.com/office/officeart/2005/8/layout/list1"/>
    <dgm:cxn modelId="{EEC7DE41-4D4B-4367-BB83-5F8542930ED3}" type="presParOf" srcId="{0D53A2DC-069D-4206-8AF5-F771D8F9AD3F}" destId="{B9AC3959-2604-4F1C-BE1C-D4B8B6D16A14}" srcOrd="7" destOrd="0" presId="urn:microsoft.com/office/officeart/2005/8/layout/list1"/>
    <dgm:cxn modelId="{467CD91A-ACBE-4626-BAA0-AC8240108150}" type="presParOf" srcId="{0D53A2DC-069D-4206-8AF5-F771D8F9AD3F}" destId="{C52B8B34-A85E-49CC-BE6C-710A5F0B4D50}" srcOrd="8" destOrd="0" presId="urn:microsoft.com/office/officeart/2005/8/layout/list1"/>
    <dgm:cxn modelId="{5C7768AE-6DEE-4202-9E30-B2E40FED5503}" type="presParOf" srcId="{C52B8B34-A85E-49CC-BE6C-710A5F0B4D50}" destId="{48737E29-E74C-4F3D-96AA-C515F0DC3C06}" srcOrd="0" destOrd="0" presId="urn:microsoft.com/office/officeart/2005/8/layout/list1"/>
    <dgm:cxn modelId="{69257EBD-F749-4397-A467-265050BE0F5F}" type="presParOf" srcId="{C52B8B34-A85E-49CC-BE6C-710A5F0B4D50}" destId="{91ECE31D-7551-493E-98E8-A5308C29F8A5}" srcOrd="1" destOrd="0" presId="urn:microsoft.com/office/officeart/2005/8/layout/list1"/>
    <dgm:cxn modelId="{D261BD5E-2DB3-4B0D-870D-FAC290D2CB2F}" type="presParOf" srcId="{0D53A2DC-069D-4206-8AF5-F771D8F9AD3F}" destId="{21242A9D-18DE-44A0-A86D-88B4D30A4321}" srcOrd="9" destOrd="0" presId="urn:microsoft.com/office/officeart/2005/8/layout/list1"/>
    <dgm:cxn modelId="{F47FEEC8-A69F-459F-9B92-82C2F352A7C3}" type="presParOf" srcId="{0D53A2DC-069D-4206-8AF5-F771D8F9AD3F}" destId="{F7F5C725-9138-4668-8FF0-674DDD11E0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80F86F-8811-4433-9574-DA2CBB285C7C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23A517-233D-4CAC-9796-643DD0D3495B}">
      <dgm:prSet phldrT="[Text]"/>
      <dgm:spPr/>
      <dgm:t>
        <a:bodyPr/>
        <a:lstStyle/>
        <a:p>
          <a:r>
            <a:rPr lang="en-US" dirty="0" smtClean="0"/>
            <a:t>Ease of use for clinicians</a:t>
          </a:r>
          <a:endParaRPr lang="en-US" dirty="0"/>
        </a:p>
      </dgm:t>
    </dgm:pt>
    <dgm:pt modelId="{05BAD0D6-EF44-4D30-B89B-0DB8C3643419}" type="parTrans" cxnId="{BA7CD16E-C914-4177-8B0A-4101AFF9D28E}">
      <dgm:prSet/>
      <dgm:spPr/>
      <dgm:t>
        <a:bodyPr/>
        <a:lstStyle/>
        <a:p>
          <a:endParaRPr lang="en-US"/>
        </a:p>
      </dgm:t>
    </dgm:pt>
    <dgm:pt modelId="{F191DCE6-933C-49D5-9D59-00F07CB631A7}" type="sibTrans" cxnId="{BA7CD16E-C914-4177-8B0A-4101AFF9D28E}">
      <dgm:prSet/>
      <dgm:spPr/>
      <dgm:t>
        <a:bodyPr/>
        <a:lstStyle/>
        <a:p>
          <a:endParaRPr lang="en-US"/>
        </a:p>
      </dgm:t>
    </dgm:pt>
    <dgm:pt modelId="{76210EF7-D289-4B53-A61F-CF99DD7FD469}">
      <dgm:prSet phldrT="[Text]"/>
      <dgm:spPr/>
      <dgm:t>
        <a:bodyPr/>
        <a:lstStyle/>
        <a:p>
          <a:r>
            <a:rPr lang="en-US" dirty="0" smtClean="0"/>
            <a:t>Flexible design for various treatment applications</a:t>
          </a:r>
          <a:endParaRPr lang="en-US" dirty="0"/>
        </a:p>
      </dgm:t>
    </dgm:pt>
    <dgm:pt modelId="{839197CE-7CD5-4EDC-BAB7-7184ED5E2406}" type="parTrans" cxnId="{F9BEEB6D-47E8-4710-A3AF-08364256D6CC}">
      <dgm:prSet/>
      <dgm:spPr/>
      <dgm:t>
        <a:bodyPr/>
        <a:lstStyle/>
        <a:p>
          <a:endParaRPr lang="en-US"/>
        </a:p>
      </dgm:t>
    </dgm:pt>
    <dgm:pt modelId="{1D593BDF-F27E-4049-A312-C5150CC53D44}" type="sibTrans" cxnId="{F9BEEB6D-47E8-4710-A3AF-08364256D6CC}">
      <dgm:prSet/>
      <dgm:spPr/>
      <dgm:t>
        <a:bodyPr/>
        <a:lstStyle/>
        <a:p>
          <a:endParaRPr lang="en-US"/>
        </a:p>
      </dgm:t>
    </dgm:pt>
    <dgm:pt modelId="{E5FF8051-00C9-483D-96FF-C7C00E8CBC39}">
      <dgm:prSet phldrT="[Text]"/>
      <dgm:spPr/>
      <dgm:t>
        <a:bodyPr/>
        <a:lstStyle/>
        <a:p>
          <a:r>
            <a:rPr lang="en-US" smtClean="0"/>
            <a:t>Optimal patient comfort</a:t>
          </a:r>
          <a:endParaRPr lang="en-US" dirty="0" smtClean="0"/>
        </a:p>
      </dgm:t>
    </dgm:pt>
    <dgm:pt modelId="{F0F85D2A-92E2-4F73-9638-BEBF000DBD47}" type="parTrans" cxnId="{C06A675D-71A6-44ED-9504-F6FCA1BF3147}">
      <dgm:prSet/>
      <dgm:spPr/>
      <dgm:t>
        <a:bodyPr/>
        <a:lstStyle/>
        <a:p>
          <a:endParaRPr lang="en-US"/>
        </a:p>
      </dgm:t>
    </dgm:pt>
    <dgm:pt modelId="{1195D70D-9A6A-49A7-A67C-862B88E6F4FF}" type="sibTrans" cxnId="{C06A675D-71A6-44ED-9504-F6FCA1BF3147}">
      <dgm:prSet/>
      <dgm:spPr/>
      <dgm:t>
        <a:bodyPr/>
        <a:lstStyle/>
        <a:p>
          <a:endParaRPr lang="en-US"/>
        </a:p>
      </dgm:t>
    </dgm:pt>
    <dgm:pt modelId="{25BDBA7C-0F0A-47C0-BF9F-EEBFF3C6F643}">
      <dgm:prSet phldrT="[Text]"/>
      <dgm:spPr/>
      <dgm:t>
        <a:bodyPr/>
        <a:lstStyle/>
        <a:p>
          <a:r>
            <a:rPr lang="en-US" smtClean="0"/>
            <a:t>Inexpensive cost to broaden accessibility </a:t>
          </a:r>
          <a:endParaRPr lang="en-US" dirty="0"/>
        </a:p>
      </dgm:t>
    </dgm:pt>
    <dgm:pt modelId="{F1E9104B-5226-4D31-89F2-D02A0F25F887}" type="parTrans" cxnId="{F1C92E0A-6097-4712-A466-E36703CE56DA}">
      <dgm:prSet/>
      <dgm:spPr/>
      <dgm:t>
        <a:bodyPr/>
        <a:lstStyle/>
        <a:p>
          <a:endParaRPr lang="en-US"/>
        </a:p>
      </dgm:t>
    </dgm:pt>
    <dgm:pt modelId="{DB8454E3-1909-4ED8-AA66-60A7EE13C96D}" type="sibTrans" cxnId="{F1C92E0A-6097-4712-A466-E36703CE56DA}">
      <dgm:prSet/>
      <dgm:spPr/>
      <dgm:t>
        <a:bodyPr/>
        <a:lstStyle/>
        <a:p>
          <a:endParaRPr lang="en-US"/>
        </a:p>
      </dgm:t>
    </dgm:pt>
    <dgm:pt modelId="{3639EC85-6024-44E9-AD9A-007234DB4542}" type="pres">
      <dgm:prSet presAssocID="{4480F86F-8811-4433-9574-DA2CBB285C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AEBC872-BBD9-43CC-AA7F-C11DF443A10F}" type="pres">
      <dgm:prSet presAssocID="{4480F86F-8811-4433-9574-DA2CBB285C7C}" presName="Name1" presStyleCnt="0"/>
      <dgm:spPr/>
    </dgm:pt>
    <dgm:pt modelId="{460FD581-E9C9-47D8-A44F-70393257A590}" type="pres">
      <dgm:prSet presAssocID="{4480F86F-8811-4433-9574-DA2CBB285C7C}" presName="cycle" presStyleCnt="0"/>
      <dgm:spPr/>
    </dgm:pt>
    <dgm:pt modelId="{9BBB2081-547B-40D9-B8B8-71D36A3CE3C2}" type="pres">
      <dgm:prSet presAssocID="{4480F86F-8811-4433-9574-DA2CBB285C7C}" presName="srcNode" presStyleLbl="node1" presStyleIdx="0" presStyleCnt="4"/>
      <dgm:spPr/>
    </dgm:pt>
    <dgm:pt modelId="{E099E65A-E708-4A06-8D72-5B54E66992E5}" type="pres">
      <dgm:prSet presAssocID="{4480F86F-8811-4433-9574-DA2CBB285C7C}" presName="conn" presStyleLbl="parChTrans1D2" presStyleIdx="0" presStyleCnt="1"/>
      <dgm:spPr/>
      <dgm:t>
        <a:bodyPr/>
        <a:lstStyle/>
        <a:p>
          <a:endParaRPr lang="en-US"/>
        </a:p>
      </dgm:t>
    </dgm:pt>
    <dgm:pt modelId="{44517CCC-E1B8-4C00-B8C4-394A37AAD19A}" type="pres">
      <dgm:prSet presAssocID="{4480F86F-8811-4433-9574-DA2CBB285C7C}" presName="extraNode" presStyleLbl="node1" presStyleIdx="0" presStyleCnt="4"/>
      <dgm:spPr/>
    </dgm:pt>
    <dgm:pt modelId="{D8620E8E-66B8-48FD-BD53-77F656C0215F}" type="pres">
      <dgm:prSet presAssocID="{4480F86F-8811-4433-9574-DA2CBB285C7C}" presName="dstNode" presStyleLbl="node1" presStyleIdx="0" presStyleCnt="4"/>
      <dgm:spPr/>
    </dgm:pt>
    <dgm:pt modelId="{C315E842-ADA9-4AF9-9CE5-759EC056953B}" type="pres">
      <dgm:prSet presAssocID="{76210EF7-D289-4B53-A61F-CF99DD7FD469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556F9-1E1A-4515-980D-93821519B719}" type="pres">
      <dgm:prSet presAssocID="{76210EF7-D289-4B53-A61F-CF99DD7FD469}" presName="accent_1" presStyleCnt="0"/>
      <dgm:spPr/>
    </dgm:pt>
    <dgm:pt modelId="{CB0AB7D3-94D6-43CD-B2EC-8106B934B3AB}" type="pres">
      <dgm:prSet presAssocID="{76210EF7-D289-4B53-A61F-CF99DD7FD469}" presName="accentRepeatNode" presStyleLbl="solidFgAcc1" presStyleIdx="0" presStyleCnt="4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US"/>
        </a:p>
      </dgm:t>
    </dgm:pt>
    <dgm:pt modelId="{02B2A307-6618-4B9C-87CF-EB7C30F96804}" type="pres">
      <dgm:prSet presAssocID="{25BDBA7C-0F0A-47C0-BF9F-EEBFF3C6F64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4F5C2-8AA8-451E-A465-85126BB29949}" type="pres">
      <dgm:prSet presAssocID="{25BDBA7C-0F0A-47C0-BF9F-EEBFF3C6F643}" presName="accent_2" presStyleCnt="0"/>
      <dgm:spPr/>
    </dgm:pt>
    <dgm:pt modelId="{BEC2867B-9321-49AF-8F40-D3BD1C11722C}" type="pres">
      <dgm:prSet presAssocID="{25BDBA7C-0F0A-47C0-BF9F-EEBFF3C6F643}" presName="accentRepeatNode" presStyleLbl="solidFgAcc1" presStyleIdx="1" presStyleCnt="4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US"/>
        </a:p>
      </dgm:t>
    </dgm:pt>
    <dgm:pt modelId="{74D922E8-6E35-47C6-99F1-E1E117A20ACE}" type="pres">
      <dgm:prSet presAssocID="{B323A517-233D-4CAC-9796-643DD0D3495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1278B-F901-4E3B-9EDD-940EEC8F2526}" type="pres">
      <dgm:prSet presAssocID="{B323A517-233D-4CAC-9796-643DD0D3495B}" presName="accent_3" presStyleCnt="0"/>
      <dgm:spPr/>
    </dgm:pt>
    <dgm:pt modelId="{46BEEDA7-B132-4845-9E72-ED74D5588A0F}" type="pres">
      <dgm:prSet presAssocID="{B323A517-233D-4CAC-9796-643DD0D3495B}" presName="accentRepeatNode" presStyleLbl="solidFgAcc1" presStyleIdx="2" presStyleCnt="4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US"/>
        </a:p>
      </dgm:t>
    </dgm:pt>
    <dgm:pt modelId="{4BF244B0-8CCB-4EAC-811A-EBC4FC8A6274}" type="pres">
      <dgm:prSet presAssocID="{E5FF8051-00C9-483D-96FF-C7C00E8CBC39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10283-137C-496B-8C6A-AB79A6E7FA83}" type="pres">
      <dgm:prSet presAssocID="{E5FF8051-00C9-483D-96FF-C7C00E8CBC39}" presName="accent_4" presStyleCnt="0"/>
      <dgm:spPr/>
    </dgm:pt>
    <dgm:pt modelId="{2F965B05-6260-4AD2-81D7-B9645AC145F3}" type="pres">
      <dgm:prSet presAssocID="{E5FF8051-00C9-483D-96FF-C7C00E8CBC39}" presName="accentRepeatNode" presStyleLbl="solidFgAcc1" presStyleIdx="3" presStyleCnt="4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661AB98B-3E67-489A-A062-F6981DE6DD98}" type="presOf" srcId="{76210EF7-D289-4B53-A61F-CF99DD7FD469}" destId="{C315E842-ADA9-4AF9-9CE5-759EC056953B}" srcOrd="0" destOrd="0" presId="urn:microsoft.com/office/officeart/2008/layout/VerticalCurvedList"/>
    <dgm:cxn modelId="{AD346761-3556-42D5-8BF2-629542682BDB}" type="presOf" srcId="{E5FF8051-00C9-483D-96FF-C7C00E8CBC39}" destId="{4BF244B0-8CCB-4EAC-811A-EBC4FC8A6274}" srcOrd="0" destOrd="0" presId="urn:microsoft.com/office/officeart/2008/layout/VerticalCurvedList"/>
    <dgm:cxn modelId="{25B8DC92-225C-4F93-8369-1AE6B48E1A14}" type="presOf" srcId="{B323A517-233D-4CAC-9796-643DD0D3495B}" destId="{74D922E8-6E35-47C6-99F1-E1E117A20ACE}" srcOrd="0" destOrd="0" presId="urn:microsoft.com/office/officeart/2008/layout/VerticalCurvedList"/>
    <dgm:cxn modelId="{C06A675D-71A6-44ED-9504-F6FCA1BF3147}" srcId="{4480F86F-8811-4433-9574-DA2CBB285C7C}" destId="{E5FF8051-00C9-483D-96FF-C7C00E8CBC39}" srcOrd="3" destOrd="0" parTransId="{F0F85D2A-92E2-4F73-9638-BEBF000DBD47}" sibTransId="{1195D70D-9A6A-49A7-A67C-862B88E6F4FF}"/>
    <dgm:cxn modelId="{B49229E6-FBAC-4CA3-A8DE-3B1ECFBB0E47}" type="presOf" srcId="{25BDBA7C-0F0A-47C0-BF9F-EEBFF3C6F643}" destId="{02B2A307-6618-4B9C-87CF-EB7C30F96804}" srcOrd="0" destOrd="0" presId="urn:microsoft.com/office/officeart/2008/layout/VerticalCurvedList"/>
    <dgm:cxn modelId="{B8AEFB37-8714-42C2-BC4B-9247CA463022}" type="presOf" srcId="{1D593BDF-F27E-4049-A312-C5150CC53D44}" destId="{E099E65A-E708-4A06-8D72-5B54E66992E5}" srcOrd="0" destOrd="0" presId="urn:microsoft.com/office/officeart/2008/layout/VerticalCurvedList"/>
    <dgm:cxn modelId="{BA7CD16E-C914-4177-8B0A-4101AFF9D28E}" srcId="{4480F86F-8811-4433-9574-DA2CBB285C7C}" destId="{B323A517-233D-4CAC-9796-643DD0D3495B}" srcOrd="2" destOrd="0" parTransId="{05BAD0D6-EF44-4D30-B89B-0DB8C3643419}" sibTransId="{F191DCE6-933C-49D5-9D59-00F07CB631A7}"/>
    <dgm:cxn modelId="{92EACD76-43F5-4821-AE2B-66CE9D101E57}" type="presOf" srcId="{4480F86F-8811-4433-9574-DA2CBB285C7C}" destId="{3639EC85-6024-44E9-AD9A-007234DB4542}" srcOrd="0" destOrd="0" presId="urn:microsoft.com/office/officeart/2008/layout/VerticalCurvedList"/>
    <dgm:cxn modelId="{F1C92E0A-6097-4712-A466-E36703CE56DA}" srcId="{4480F86F-8811-4433-9574-DA2CBB285C7C}" destId="{25BDBA7C-0F0A-47C0-BF9F-EEBFF3C6F643}" srcOrd="1" destOrd="0" parTransId="{F1E9104B-5226-4D31-89F2-D02A0F25F887}" sibTransId="{DB8454E3-1909-4ED8-AA66-60A7EE13C96D}"/>
    <dgm:cxn modelId="{F9BEEB6D-47E8-4710-A3AF-08364256D6CC}" srcId="{4480F86F-8811-4433-9574-DA2CBB285C7C}" destId="{76210EF7-D289-4B53-A61F-CF99DD7FD469}" srcOrd="0" destOrd="0" parTransId="{839197CE-7CD5-4EDC-BAB7-7184ED5E2406}" sibTransId="{1D593BDF-F27E-4049-A312-C5150CC53D44}"/>
    <dgm:cxn modelId="{EDE974FE-EA94-4B64-BA89-B4301A7EFE04}" type="presParOf" srcId="{3639EC85-6024-44E9-AD9A-007234DB4542}" destId="{4AEBC872-BBD9-43CC-AA7F-C11DF443A10F}" srcOrd="0" destOrd="0" presId="urn:microsoft.com/office/officeart/2008/layout/VerticalCurvedList"/>
    <dgm:cxn modelId="{80498561-E1FD-49ED-B20A-28686DF999D3}" type="presParOf" srcId="{4AEBC872-BBD9-43CC-AA7F-C11DF443A10F}" destId="{460FD581-E9C9-47D8-A44F-70393257A590}" srcOrd="0" destOrd="0" presId="urn:microsoft.com/office/officeart/2008/layout/VerticalCurvedList"/>
    <dgm:cxn modelId="{6014EEB5-201D-4EAC-A590-B77A46F2BE44}" type="presParOf" srcId="{460FD581-E9C9-47D8-A44F-70393257A590}" destId="{9BBB2081-547B-40D9-B8B8-71D36A3CE3C2}" srcOrd="0" destOrd="0" presId="urn:microsoft.com/office/officeart/2008/layout/VerticalCurvedList"/>
    <dgm:cxn modelId="{C85E0C2A-1344-4147-868E-756F18F5B9E5}" type="presParOf" srcId="{460FD581-E9C9-47D8-A44F-70393257A590}" destId="{E099E65A-E708-4A06-8D72-5B54E66992E5}" srcOrd="1" destOrd="0" presId="urn:microsoft.com/office/officeart/2008/layout/VerticalCurvedList"/>
    <dgm:cxn modelId="{EB839328-59A3-4E20-9D27-425CBD663487}" type="presParOf" srcId="{460FD581-E9C9-47D8-A44F-70393257A590}" destId="{44517CCC-E1B8-4C00-B8C4-394A37AAD19A}" srcOrd="2" destOrd="0" presId="urn:microsoft.com/office/officeart/2008/layout/VerticalCurvedList"/>
    <dgm:cxn modelId="{7EA8912B-4B5B-4D63-AEF6-3F9FFC295A32}" type="presParOf" srcId="{460FD581-E9C9-47D8-A44F-70393257A590}" destId="{D8620E8E-66B8-48FD-BD53-77F656C0215F}" srcOrd="3" destOrd="0" presId="urn:microsoft.com/office/officeart/2008/layout/VerticalCurvedList"/>
    <dgm:cxn modelId="{6D4BF93B-88E7-426F-B2C5-9C20D3F6183C}" type="presParOf" srcId="{4AEBC872-BBD9-43CC-AA7F-C11DF443A10F}" destId="{C315E842-ADA9-4AF9-9CE5-759EC056953B}" srcOrd="1" destOrd="0" presId="urn:microsoft.com/office/officeart/2008/layout/VerticalCurvedList"/>
    <dgm:cxn modelId="{BFD2A10C-DA03-49B9-B8D1-578473663CC6}" type="presParOf" srcId="{4AEBC872-BBD9-43CC-AA7F-C11DF443A10F}" destId="{A49556F9-1E1A-4515-980D-93821519B719}" srcOrd="2" destOrd="0" presId="urn:microsoft.com/office/officeart/2008/layout/VerticalCurvedList"/>
    <dgm:cxn modelId="{E9043719-5389-445F-AF0E-CE61271DF122}" type="presParOf" srcId="{A49556F9-1E1A-4515-980D-93821519B719}" destId="{CB0AB7D3-94D6-43CD-B2EC-8106B934B3AB}" srcOrd="0" destOrd="0" presId="urn:microsoft.com/office/officeart/2008/layout/VerticalCurvedList"/>
    <dgm:cxn modelId="{A3842CBC-C4A2-479C-ADF9-74EA9685B11C}" type="presParOf" srcId="{4AEBC872-BBD9-43CC-AA7F-C11DF443A10F}" destId="{02B2A307-6618-4B9C-87CF-EB7C30F96804}" srcOrd="3" destOrd="0" presId="urn:microsoft.com/office/officeart/2008/layout/VerticalCurvedList"/>
    <dgm:cxn modelId="{8B4C25E7-46BE-485A-A3A8-9DC7C2551000}" type="presParOf" srcId="{4AEBC872-BBD9-43CC-AA7F-C11DF443A10F}" destId="{5264F5C2-8AA8-451E-A465-85126BB29949}" srcOrd="4" destOrd="0" presId="urn:microsoft.com/office/officeart/2008/layout/VerticalCurvedList"/>
    <dgm:cxn modelId="{C9952F30-1DF0-4E3D-9AFD-1EEFF161687D}" type="presParOf" srcId="{5264F5C2-8AA8-451E-A465-85126BB29949}" destId="{BEC2867B-9321-49AF-8F40-D3BD1C11722C}" srcOrd="0" destOrd="0" presId="urn:microsoft.com/office/officeart/2008/layout/VerticalCurvedList"/>
    <dgm:cxn modelId="{F20E2189-C539-4E10-8B4B-1828C3B29313}" type="presParOf" srcId="{4AEBC872-BBD9-43CC-AA7F-C11DF443A10F}" destId="{74D922E8-6E35-47C6-99F1-E1E117A20ACE}" srcOrd="5" destOrd="0" presId="urn:microsoft.com/office/officeart/2008/layout/VerticalCurvedList"/>
    <dgm:cxn modelId="{DCCF906D-2FD4-42AA-A1B9-843C5163A8DE}" type="presParOf" srcId="{4AEBC872-BBD9-43CC-AA7F-C11DF443A10F}" destId="{98A1278B-F901-4E3B-9EDD-940EEC8F2526}" srcOrd="6" destOrd="0" presId="urn:microsoft.com/office/officeart/2008/layout/VerticalCurvedList"/>
    <dgm:cxn modelId="{31773901-9DB3-4950-9FEB-0EB0E7FF2B5B}" type="presParOf" srcId="{98A1278B-F901-4E3B-9EDD-940EEC8F2526}" destId="{46BEEDA7-B132-4845-9E72-ED74D5588A0F}" srcOrd="0" destOrd="0" presId="urn:microsoft.com/office/officeart/2008/layout/VerticalCurvedList"/>
    <dgm:cxn modelId="{6C5CCE4B-107F-4A01-9F0C-15656B0018AD}" type="presParOf" srcId="{4AEBC872-BBD9-43CC-AA7F-C11DF443A10F}" destId="{4BF244B0-8CCB-4EAC-811A-EBC4FC8A6274}" srcOrd="7" destOrd="0" presId="urn:microsoft.com/office/officeart/2008/layout/VerticalCurvedList"/>
    <dgm:cxn modelId="{BF8D60D8-B591-4FE7-84A4-412BE6D2F9CA}" type="presParOf" srcId="{4AEBC872-BBD9-43CC-AA7F-C11DF443A10F}" destId="{64510283-137C-496B-8C6A-AB79A6E7FA83}" srcOrd="8" destOrd="0" presId="urn:microsoft.com/office/officeart/2008/layout/VerticalCurvedList"/>
    <dgm:cxn modelId="{D13B2A09-B13C-43FD-813B-757242E6D2F5}" type="presParOf" srcId="{64510283-137C-496B-8C6A-AB79A6E7FA83}" destId="{2F965B05-6260-4AD2-81D7-B9645AC145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D70618-5DE5-4918-AF20-5123C337D573}" type="doc">
      <dgm:prSet loTypeId="urn:microsoft.com/office/officeart/2005/8/layout/venn1" loCatId="relationship" qsTypeId="urn:microsoft.com/office/officeart/2005/8/quickstyle/3d7" qsCatId="3D" csTypeId="urn:microsoft.com/office/officeart/2005/8/colors/accent1_2" csCatId="accent1" phldr="1"/>
      <dgm:spPr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</dgm:spPr>
    </dgm:pt>
    <dgm:pt modelId="{BB78E63B-0CA7-4ADC-A5B2-D8CD2D6861D8}">
      <dgm:prSet phldrT="[Text]" custT="1"/>
      <dgm:spPr/>
      <dgm:t>
        <a:bodyPr/>
        <a:lstStyle/>
        <a:p>
          <a:endParaRPr lang="en-US" sz="1800" dirty="0" smtClean="0">
            <a:latin typeface="+mn-lt"/>
            <a:cs typeface="Times New Roman" pitchFamily="18" charset="0"/>
          </a:endParaRPr>
        </a:p>
      </dgm:t>
    </dgm:pt>
    <dgm:pt modelId="{B139FD86-0FA8-47AD-BDB7-4423263E3382}" type="parTrans" cxnId="{62B257A1-E3F2-4F32-B192-C88F07D155D3}">
      <dgm:prSet/>
      <dgm:spPr/>
      <dgm:t>
        <a:bodyPr/>
        <a:lstStyle/>
        <a:p>
          <a:endParaRPr lang="en-US"/>
        </a:p>
      </dgm:t>
    </dgm:pt>
    <dgm:pt modelId="{CC025F54-8D17-4298-8FC8-A301710C551B}" type="sibTrans" cxnId="{62B257A1-E3F2-4F32-B192-C88F07D155D3}">
      <dgm:prSet/>
      <dgm:spPr/>
      <dgm:t>
        <a:bodyPr/>
        <a:lstStyle/>
        <a:p>
          <a:endParaRPr lang="en-US"/>
        </a:p>
      </dgm:t>
    </dgm:pt>
    <dgm:pt modelId="{F98C239E-CB6E-4129-B189-1225D2BB18AE}">
      <dgm:prSet phldrT="[Text]" custT="1"/>
      <dgm:spPr/>
      <dgm:t>
        <a:bodyPr/>
        <a:lstStyle/>
        <a:p>
          <a:endParaRPr lang="en-US" sz="1800" dirty="0">
            <a:latin typeface="+mn-lt"/>
          </a:endParaRPr>
        </a:p>
      </dgm:t>
    </dgm:pt>
    <dgm:pt modelId="{6FAB832A-04B4-4C42-A5FB-39F607FF62F0}" type="parTrans" cxnId="{D7246998-0989-4222-9A14-DC15DEB9B4E6}">
      <dgm:prSet/>
      <dgm:spPr/>
      <dgm:t>
        <a:bodyPr/>
        <a:lstStyle/>
        <a:p>
          <a:endParaRPr lang="en-US"/>
        </a:p>
      </dgm:t>
    </dgm:pt>
    <dgm:pt modelId="{A79A6C95-6F03-4384-BADE-396A4AE23E9D}" type="sibTrans" cxnId="{D7246998-0989-4222-9A14-DC15DEB9B4E6}">
      <dgm:prSet/>
      <dgm:spPr/>
      <dgm:t>
        <a:bodyPr/>
        <a:lstStyle/>
        <a:p>
          <a:endParaRPr lang="en-US"/>
        </a:p>
      </dgm:t>
    </dgm:pt>
    <dgm:pt modelId="{3B0E0B3E-2DC8-409D-80A4-4895E89B99A5}" type="pres">
      <dgm:prSet presAssocID="{2DD70618-5DE5-4918-AF20-5123C337D573}" presName="compositeShape" presStyleCnt="0">
        <dgm:presLayoutVars>
          <dgm:chMax val="7"/>
          <dgm:dir/>
          <dgm:resizeHandles val="exact"/>
        </dgm:presLayoutVars>
      </dgm:prSet>
      <dgm:spPr/>
    </dgm:pt>
    <dgm:pt modelId="{896B0EAC-57F1-4C2F-8596-F60E2D27A8F4}" type="pres">
      <dgm:prSet presAssocID="{BB78E63B-0CA7-4ADC-A5B2-D8CD2D6861D8}" presName="circ1" presStyleLbl="vennNode1" presStyleIdx="0" presStyleCnt="2" custScaleX="134234" custScaleY="120120" custLinFactNeighborX="904" custLinFactNeighborY="-12613"/>
      <dgm:spPr/>
      <dgm:t>
        <a:bodyPr/>
        <a:lstStyle/>
        <a:p>
          <a:endParaRPr lang="en-US"/>
        </a:p>
      </dgm:t>
    </dgm:pt>
    <dgm:pt modelId="{8A7B14DD-1F51-43CF-89A4-78CA6F5FF968}" type="pres">
      <dgm:prSet presAssocID="{BB78E63B-0CA7-4ADC-A5B2-D8CD2D6861D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4D3D42-FDDC-4D1B-BB4E-483C622786CC}" type="pres">
      <dgm:prSet presAssocID="{F98C239E-CB6E-4129-B189-1225D2BB18AE}" presName="circ2" presStyleLbl="vennNode1" presStyleIdx="1" presStyleCnt="2" custScaleX="127606" custScaleY="120120" custLinFactNeighborX="-2776" custLinFactNeighborY="168"/>
      <dgm:spPr/>
      <dgm:t>
        <a:bodyPr/>
        <a:lstStyle/>
        <a:p>
          <a:endParaRPr lang="en-US"/>
        </a:p>
      </dgm:t>
    </dgm:pt>
    <dgm:pt modelId="{681FC306-A895-4EEF-B217-01FB2B42FEE4}" type="pres">
      <dgm:prSet presAssocID="{F98C239E-CB6E-4129-B189-1225D2BB18A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B88D58-BC0F-4CC3-9144-98A4B8F5F5AE}" type="presOf" srcId="{BB78E63B-0CA7-4ADC-A5B2-D8CD2D6861D8}" destId="{8A7B14DD-1F51-43CF-89A4-78CA6F5FF968}" srcOrd="1" destOrd="0" presId="urn:microsoft.com/office/officeart/2005/8/layout/venn1"/>
    <dgm:cxn modelId="{0331D413-4BA3-4202-A883-6B9AF6ABD27C}" type="presOf" srcId="{F98C239E-CB6E-4129-B189-1225D2BB18AE}" destId="{634D3D42-FDDC-4D1B-BB4E-483C622786CC}" srcOrd="0" destOrd="0" presId="urn:microsoft.com/office/officeart/2005/8/layout/venn1"/>
    <dgm:cxn modelId="{4F2C44A6-B3BD-49BC-BB51-05856AD5B94E}" type="presOf" srcId="{F98C239E-CB6E-4129-B189-1225D2BB18AE}" destId="{681FC306-A895-4EEF-B217-01FB2B42FEE4}" srcOrd="1" destOrd="0" presId="urn:microsoft.com/office/officeart/2005/8/layout/venn1"/>
    <dgm:cxn modelId="{CD9A2CE0-EF8D-4E28-9AB5-01F318D377FB}" type="presOf" srcId="{BB78E63B-0CA7-4ADC-A5B2-D8CD2D6861D8}" destId="{896B0EAC-57F1-4C2F-8596-F60E2D27A8F4}" srcOrd="0" destOrd="0" presId="urn:microsoft.com/office/officeart/2005/8/layout/venn1"/>
    <dgm:cxn modelId="{62B257A1-E3F2-4F32-B192-C88F07D155D3}" srcId="{2DD70618-5DE5-4918-AF20-5123C337D573}" destId="{BB78E63B-0CA7-4ADC-A5B2-D8CD2D6861D8}" srcOrd="0" destOrd="0" parTransId="{B139FD86-0FA8-47AD-BDB7-4423263E3382}" sibTransId="{CC025F54-8D17-4298-8FC8-A301710C551B}"/>
    <dgm:cxn modelId="{D7246998-0989-4222-9A14-DC15DEB9B4E6}" srcId="{2DD70618-5DE5-4918-AF20-5123C337D573}" destId="{F98C239E-CB6E-4129-B189-1225D2BB18AE}" srcOrd="1" destOrd="0" parTransId="{6FAB832A-04B4-4C42-A5FB-39F607FF62F0}" sibTransId="{A79A6C95-6F03-4384-BADE-396A4AE23E9D}"/>
    <dgm:cxn modelId="{77ABF3E7-494E-4A40-81C1-E265EB9E193D}" type="presOf" srcId="{2DD70618-5DE5-4918-AF20-5123C337D573}" destId="{3B0E0B3E-2DC8-409D-80A4-4895E89B99A5}" srcOrd="0" destOrd="0" presId="urn:microsoft.com/office/officeart/2005/8/layout/venn1"/>
    <dgm:cxn modelId="{0F939498-615A-4C70-987E-27D4DE2E1396}" type="presParOf" srcId="{3B0E0B3E-2DC8-409D-80A4-4895E89B99A5}" destId="{896B0EAC-57F1-4C2F-8596-F60E2D27A8F4}" srcOrd="0" destOrd="0" presId="urn:microsoft.com/office/officeart/2005/8/layout/venn1"/>
    <dgm:cxn modelId="{91A2204B-5B8E-4EA6-A4AF-90012DE5BB3E}" type="presParOf" srcId="{3B0E0B3E-2DC8-409D-80A4-4895E89B99A5}" destId="{8A7B14DD-1F51-43CF-89A4-78CA6F5FF968}" srcOrd="1" destOrd="0" presId="urn:microsoft.com/office/officeart/2005/8/layout/venn1"/>
    <dgm:cxn modelId="{6AC67D24-5B33-4C62-B175-690EBAF499C6}" type="presParOf" srcId="{3B0E0B3E-2DC8-409D-80A4-4895E89B99A5}" destId="{634D3D42-FDDC-4D1B-BB4E-483C622786CC}" srcOrd="2" destOrd="0" presId="urn:microsoft.com/office/officeart/2005/8/layout/venn1"/>
    <dgm:cxn modelId="{8096D354-B98C-470C-A8E3-6F498727FE4B}" type="presParOf" srcId="{3B0E0B3E-2DC8-409D-80A4-4895E89B99A5}" destId="{681FC306-A895-4EEF-B217-01FB2B42FEE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80F86F-8811-4433-9574-DA2CBB285C7C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8C454-36C6-4B1B-BB1D-A84CACBEA027}">
      <dgm:prSet phldrT="[Text]"/>
      <dgm:spPr/>
      <dgm:t>
        <a:bodyPr/>
        <a:lstStyle/>
        <a:p>
          <a:r>
            <a:rPr lang="en-US" dirty="0" smtClean="0"/>
            <a:t>Optimal patient comfort</a:t>
          </a:r>
          <a:endParaRPr lang="en-US" dirty="0"/>
        </a:p>
      </dgm:t>
    </dgm:pt>
    <dgm:pt modelId="{D801BCE3-5A47-44E5-BC51-AD3C41E0CE32}" type="parTrans" cxnId="{283EE11C-FA7D-4AE5-BDCC-18C3E53A57B5}">
      <dgm:prSet/>
      <dgm:spPr/>
      <dgm:t>
        <a:bodyPr/>
        <a:lstStyle/>
        <a:p>
          <a:endParaRPr lang="en-US"/>
        </a:p>
      </dgm:t>
    </dgm:pt>
    <dgm:pt modelId="{8CC43D64-55CE-4ED1-B833-35E4EF6BCBD1}" type="sibTrans" cxnId="{283EE11C-FA7D-4AE5-BDCC-18C3E53A57B5}">
      <dgm:prSet/>
      <dgm:spPr/>
      <dgm:t>
        <a:bodyPr/>
        <a:lstStyle/>
        <a:p>
          <a:endParaRPr lang="en-US"/>
        </a:p>
      </dgm:t>
    </dgm:pt>
    <dgm:pt modelId="{B323A517-233D-4CAC-9796-643DD0D3495B}">
      <dgm:prSet phldrT="[Text]"/>
      <dgm:spPr/>
      <dgm:t>
        <a:bodyPr/>
        <a:lstStyle/>
        <a:p>
          <a:r>
            <a:rPr lang="en-US" dirty="0" smtClean="0"/>
            <a:t>Ease of use for clinicians</a:t>
          </a:r>
          <a:endParaRPr lang="en-US" dirty="0"/>
        </a:p>
      </dgm:t>
    </dgm:pt>
    <dgm:pt modelId="{05BAD0D6-EF44-4D30-B89B-0DB8C3643419}" type="parTrans" cxnId="{BA7CD16E-C914-4177-8B0A-4101AFF9D28E}">
      <dgm:prSet/>
      <dgm:spPr/>
      <dgm:t>
        <a:bodyPr/>
        <a:lstStyle/>
        <a:p>
          <a:endParaRPr lang="en-US"/>
        </a:p>
      </dgm:t>
    </dgm:pt>
    <dgm:pt modelId="{F191DCE6-933C-49D5-9D59-00F07CB631A7}" type="sibTrans" cxnId="{BA7CD16E-C914-4177-8B0A-4101AFF9D28E}">
      <dgm:prSet/>
      <dgm:spPr/>
      <dgm:t>
        <a:bodyPr/>
        <a:lstStyle/>
        <a:p>
          <a:endParaRPr lang="en-US"/>
        </a:p>
      </dgm:t>
    </dgm:pt>
    <dgm:pt modelId="{4CE8DA22-2F39-48C6-B7C3-FF49E59306C7}">
      <dgm:prSet phldrT="[Text]"/>
      <dgm:spPr/>
      <dgm:t>
        <a:bodyPr/>
        <a:lstStyle/>
        <a:p>
          <a:r>
            <a:rPr lang="en-US" dirty="0" smtClean="0"/>
            <a:t>Inexpensive cost to broaden accessibility </a:t>
          </a:r>
        </a:p>
      </dgm:t>
    </dgm:pt>
    <dgm:pt modelId="{CE1296D5-6E9A-413E-BA81-B35C222DFE49}" type="parTrans" cxnId="{B08F3D6D-A585-4FEF-AA27-23498B535CFE}">
      <dgm:prSet/>
      <dgm:spPr/>
      <dgm:t>
        <a:bodyPr/>
        <a:lstStyle/>
        <a:p>
          <a:endParaRPr lang="en-US"/>
        </a:p>
      </dgm:t>
    </dgm:pt>
    <dgm:pt modelId="{5BE0AD25-2EA7-4AC0-9123-047F6EF3F1DD}" type="sibTrans" cxnId="{B08F3D6D-A585-4FEF-AA27-23498B535CFE}">
      <dgm:prSet/>
      <dgm:spPr/>
      <dgm:t>
        <a:bodyPr/>
        <a:lstStyle/>
        <a:p>
          <a:endParaRPr lang="en-US"/>
        </a:p>
      </dgm:t>
    </dgm:pt>
    <dgm:pt modelId="{4F516ECF-E356-4158-A540-0B464F3BE568}">
      <dgm:prSet phldrT="[Text]"/>
      <dgm:spPr/>
      <dgm:t>
        <a:bodyPr/>
        <a:lstStyle/>
        <a:p>
          <a:r>
            <a:rPr lang="en-US" dirty="0" smtClean="0"/>
            <a:t>Flexible design for various treatment applications</a:t>
          </a:r>
        </a:p>
      </dgm:t>
    </dgm:pt>
    <dgm:pt modelId="{B9B62D82-D573-42B8-BB63-01D51150B2FE}" type="parTrans" cxnId="{42623001-52C7-4E3E-A34E-7C871AF64691}">
      <dgm:prSet/>
      <dgm:spPr/>
      <dgm:t>
        <a:bodyPr/>
        <a:lstStyle/>
        <a:p>
          <a:endParaRPr lang="en-US"/>
        </a:p>
      </dgm:t>
    </dgm:pt>
    <dgm:pt modelId="{256F6E22-C02E-44CA-9EF1-B3DD6060DC4C}" type="sibTrans" cxnId="{42623001-52C7-4E3E-A34E-7C871AF64691}">
      <dgm:prSet/>
      <dgm:spPr/>
      <dgm:t>
        <a:bodyPr/>
        <a:lstStyle/>
        <a:p>
          <a:endParaRPr lang="en-US"/>
        </a:p>
      </dgm:t>
    </dgm:pt>
    <dgm:pt modelId="{3639EC85-6024-44E9-AD9A-007234DB4542}" type="pres">
      <dgm:prSet presAssocID="{4480F86F-8811-4433-9574-DA2CBB285C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AEBC872-BBD9-43CC-AA7F-C11DF443A10F}" type="pres">
      <dgm:prSet presAssocID="{4480F86F-8811-4433-9574-DA2CBB285C7C}" presName="Name1" presStyleCnt="0"/>
      <dgm:spPr/>
    </dgm:pt>
    <dgm:pt modelId="{460FD581-E9C9-47D8-A44F-70393257A590}" type="pres">
      <dgm:prSet presAssocID="{4480F86F-8811-4433-9574-DA2CBB285C7C}" presName="cycle" presStyleCnt="0"/>
      <dgm:spPr/>
    </dgm:pt>
    <dgm:pt modelId="{9BBB2081-547B-40D9-B8B8-71D36A3CE3C2}" type="pres">
      <dgm:prSet presAssocID="{4480F86F-8811-4433-9574-DA2CBB285C7C}" presName="srcNode" presStyleLbl="node1" presStyleIdx="0" presStyleCnt="4"/>
      <dgm:spPr/>
    </dgm:pt>
    <dgm:pt modelId="{E099E65A-E708-4A06-8D72-5B54E66992E5}" type="pres">
      <dgm:prSet presAssocID="{4480F86F-8811-4433-9574-DA2CBB285C7C}" presName="conn" presStyleLbl="parChTrans1D2" presStyleIdx="0" presStyleCnt="1"/>
      <dgm:spPr/>
      <dgm:t>
        <a:bodyPr/>
        <a:lstStyle/>
        <a:p>
          <a:endParaRPr lang="en-US"/>
        </a:p>
      </dgm:t>
    </dgm:pt>
    <dgm:pt modelId="{44517CCC-E1B8-4C00-B8C4-394A37AAD19A}" type="pres">
      <dgm:prSet presAssocID="{4480F86F-8811-4433-9574-DA2CBB285C7C}" presName="extraNode" presStyleLbl="node1" presStyleIdx="0" presStyleCnt="4"/>
      <dgm:spPr/>
    </dgm:pt>
    <dgm:pt modelId="{D8620E8E-66B8-48FD-BD53-77F656C0215F}" type="pres">
      <dgm:prSet presAssocID="{4480F86F-8811-4433-9574-DA2CBB285C7C}" presName="dstNode" presStyleLbl="node1" presStyleIdx="0" presStyleCnt="4"/>
      <dgm:spPr/>
    </dgm:pt>
    <dgm:pt modelId="{143F4802-8C7A-4131-8870-2D1658888395}" type="pres">
      <dgm:prSet presAssocID="{1A38C454-36C6-4B1B-BB1D-A84CACBEA027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EB876-6A34-4D17-846E-A73608CB1399}" type="pres">
      <dgm:prSet presAssocID="{1A38C454-36C6-4B1B-BB1D-A84CACBEA027}" presName="accent_1" presStyleCnt="0"/>
      <dgm:spPr/>
    </dgm:pt>
    <dgm:pt modelId="{D054E842-2FB4-482F-B81D-FDD4B2E58C32}" type="pres">
      <dgm:prSet presAssocID="{1A38C454-36C6-4B1B-BB1D-A84CACBEA027}" presName="accentRepeatNode" presStyleLbl="solidFgAcc1" presStyleIdx="0" presStyleCnt="4"/>
      <dgm:spPr/>
    </dgm:pt>
    <dgm:pt modelId="{01D7B296-8E59-4A4D-8EB7-2EE67206402A}" type="pres">
      <dgm:prSet presAssocID="{B323A517-233D-4CAC-9796-643DD0D3495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14C76-8059-403A-92B2-08CA9524EEBA}" type="pres">
      <dgm:prSet presAssocID="{B323A517-233D-4CAC-9796-643DD0D3495B}" presName="accent_2" presStyleCnt="0"/>
      <dgm:spPr/>
    </dgm:pt>
    <dgm:pt modelId="{46BEEDA7-B132-4845-9E72-ED74D5588A0F}" type="pres">
      <dgm:prSet presAssocID="{B323A517-233D-4CAC-9796-643DD0D3495B}" presName="accentRepeatNode" presStyleLbl="solidFgAcc1" presStyleIdx="1" presStyleCnt="4"/>
      <dgm:spPr/>
    </dgm:pt>
    <dgm:pt modelId="{1986341E-A80E-4830-AF4F-7119C6521FB8}" type="pres">
      <dgm:prSet presAssocID="{4CE8DA22-2F39-48C6-B7C3-FF49E59306C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A1908-477E-4DF3-A7D6-ABB6B26F6EA1}" type="pres">
      <dgm:prSet presAssocID="{4CE8DA22-2F39-48C6-B7C3-FF49E59306C7}" presName="accent_3" presStyleCnt="0"/>
      <dgm:spPr/>
    </dgm:pt>
    <dgm:pt modelId="{FA92458D-9915-412D-9906-120811BBD972}" type="pres">
      <dgm:prSet presAssocID="{4CE8DA22-2F39-48C6-B7C3-FF49E59306C7}" presName="accentRepeatNode" presStyleLbl="solidFgAcc1" presStyleIdx="2" presStyleCnt="4"/>
      <dgm:spPr/>
    </dgm:pt>
    <dgm:pt modelId="{1B0CC8B3-2010-43CB-B37A-A62FE006666E}" type="pres">
      <dgm:prSet presAssocID="{4F516ECF-E356-4158-A540-0B464F3BE56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61263-D473-4CFD-B21C-4A478A2E3FE7}" type="pres">
      <dgm:prSet presAssocID="{4F516ECF-E356-4158-A540-0B464F3BE568}" presName="accent_4" presStyleCnt="0"/>
      <dgm:spPr/>
    </dgm:pt>
    <dgm:pt modelId="{A5D8EDFF-37A0-4005-B84D-4C0AF95C0F01}" type="pres">
      <dgm:prSet presAssocID="{4F516ECF-E356-4158-A540-0B464F3BE568}" presName="accentRepeatNode" presStyleLbl="solidFgAcc1" presStyleIdx="3" presStyleCnt="4"/>
      <dgm:spPr/>
    </dgm:pt>
  </dgm:ptLst>
  <dgm:cxnLst>
    <dgm:cxn modelId="{CF7DC300-2DD3-4A25-B7DA-E099C4DC4751}" type="presOf" srcId="{8CC43D64-55CE-4ED1-B833-35E4EF6BCBD1}" destId="{E099E65A-E708-4A06-8D72-5B54E66992E5}" srcOrd="0" destOrd="0" presId="urn:microsoft.com/office/officeart/2008/layout/VerticalCurvedList"/>
    <dgm:cxn modelId="{CC73484A-6222-46E1-93BC-02DCD9C25C75}" type="presOf" srcId="{4F516ECF-E356-4158-A540-0B464F3BE568}" destId="{1B0CC8B3-2010-43CB-B37A-A62FE006666E}" srcOrd="0" destOrd="0" presId="urn:microsoft.com/office/officeart/2008/layout/VerticalCurvedList"/>
    <dgm:cxn modelId="{79186586-1739-4A4B-8823-CC4CB00CBB4F}" type="presOf" srcId="{B323A517-233D-4CAC-9796-643DD0D3495B}" destId="{01D7B296-8E59-4A4D-8EB7-2EE67206402A}" srcOrd="0" destOrd="0" presId="urn:microsoft.com/office/officeart/2008/layout/VerticalCurvedList"/>
    <dgm:cxn modelId="{B08F3D6D-A585-4FEF-AA27-23498B535CFE}" srcId="{4480F86F-8811-4433-9574-DA2CBB285C7C}" destId="{4CE8DA22-2F39-48C6-B7C3-FF49E59306C7}" srcOrd="2" destOrd="0" parTransId="{CE1296D5-6E9A-413E-BA81-B35C222DFE49}" sibTransId="{5BE0AD25-2EA7-4AC0-9123-047F6EF3F1DD}"/>
    <dgm:cxn modelId="{283EE11C-FA7D-4AE5-BDCC-18C3E53A57B5}" srcId="{4480F86F-8811-4433-9574-DA2CBB285C7C}" destId="{1A38C454-36C6-4B1B-BB1D-A84CACBEA027}" srcOrd="0" destOrd="0" parTransId="{D801BCE3-5A47-44E5-BC51-AD3C41E0CE32}" sibTransId="{8CC43D64-55CE-4ED1-B833-35E4EF6BCBD1}"/>
    <dgm:cxn modelId="{42623001-52C7-4E3E-A34E-7C871AF64691}" srcId="{4480F86F-8811-4433-9574-DA2CBB285C7C}" destId="{4F516ECF-E356-4158-A540-0B464F3BE568}" srcOrd="3" destOrd="0" parTransId="{B9B62D82-D573-42B8-BB63-01D51150B2FE}" sibTransId="{256F6E22-C02E-44CA-9EF1-B3DD6060DC4C}"/>
    <dgm:cxn modelId="{08ABCE23-DDC2-456D-9643-3F572F54B351}" type="presOf" srcId="{4480F86F-8811-4433-9574-DA2CBB285C7C}" destId="{3639EC85-6024-44E9-AD9A-007234DB4542}" srcOrd="0" destOrd="0" presId="urn:microsoft.com/office/officeart/2008/layout/VerticalCurvedList"/>
    <dgm:cxn modelId="{821699AC-C35A-453F-886F-E52941E5051A}" type="presOf" srcId="{1A38C454-36C6-4B1B-BB1D-A84CACBEA027}" destId="{143F4802-8C7A-4131-8870-2D1658888395}" srcOrd="0" destOrd="0" presId="urn:microsoft.com/office/officeart/2008/layout/VerticalCurvedList"/>
    <dgm:cxn modelId="{BA7CD16E-C914-4177-8B0A-4101AFF9D28E}" srcId="{4480F86F-8811-4433-9574-DA2CBB285C7C}" destId="{B323A517-233D-4CAC-9796-643DD0D3495B}" srcOrd="1" destOrd="0" parTransId="{05BAD0D6-EF44-4D30-B89B-0DB8C3643419}" sibTransId="{F191DCE6-933C-49D5-9D59-00F07CB631A7}"/>
    <dgm:cxn modelId="{95EC495B-70AA-4436-884C-4CECFDC4FF0F}" type="presOf" srcId="{4CE8DA22-2F39-48C6-B7C3-FF49E59306C7}" destId="{1986341E-A80E-4830-AF4F-7119C6521FB8}" srcOrd="0" destOrd="0" presId="urn:microsoft.com/office/officeart/2008/layout/VerticalCurvedList"/>
    <dgm:cxn modelId="{B0777F3B-BD6F-467F-BA0B-AB98DE880C07}" type="presParOf" srcId="{3639EC85-6024-44E9-AD9A-007234DB4542}" destId="{4AEBC872-BBD9-43CC-AA7F-C11DF443A10F}" srcOrd="0" destOrd="0" presId="urn:microsoft.com/office/officeart/2008/layout/VerticalCurvedList"/>
    <dgm:cxn modelId="{BCF5DA53-F03E-4093-B7D1-A164471DDDF6}" type="presParOf" srcId="{4AEBC872-BBD9-43CC-AA7F-C11DF443A10F}" destId="{460FD581-E9C9-47D8-A44F-70393257A590}" srcOrd="0" destOrd="0" presId="urn:microsoft.com/office/officeart/2008/layout/VerticalCurvedList"/>
    <dgm:cxn modelId="{219E9673-C9F9-4530-B404-B67A4FD3AF36}" type="presParOf" srcId="{460FD581-E9C9-47D8-A44F-70393257A590}" destId="{9BBB2081-547B-40D9-B8B8-71D36A3CE3C2}" srcOrd="0" destOrd="0" presId="urn:microsoft.com/office/officeart/2008/layout/VerticalCurvedList"/>
    <dgm:cxn modelId="{3BC47859-FB07-491E-AC83-48123B098E48}" type="presParOf" srcId="{460FD581-E9C9-47D8-A44F-70393257A590}" destId="{E099E65A-E708-4A06-8D72-5B54E66992E5}" srcOrd="1" destOrd="0" presId="urn:microsoft.com/office/officeart/2008/layout/VerticalCurvedList"/>
    <dgm:cxn modelId="{3BA6705B-1200-4C54-BF9B-5F2FA8D667CD}" type="presParOf" srcId="{460FD581-E9C9-47D8-A44F-70393257A590}" destId="{44517CCC-E1B8-4C00-B8C4-394A37AAD19A}" srcOrd="2" destOrd="0" presId="urn:microsoft.com/office/officeart/2008/layout/VerticalCurvedList"/>
    <dgm:cxn modelId="{7725B13E-41D1-4C0F-B280-A76F6E3E9CC4}" type="presParOf" srcId="{460FD581-E9C9-47D8-A44F-70393257A590}" destId="{D8620E8E-66B8-48FD-BD53-77F656C0215F}" srcOrd="3" destOrd="0" presId="urn:microsoft.com/office/officeart/2008/layout/VerticalCurvedList"/>
    <dgm:cxn modelId="{B2267740-A58A-4D7F-AB4D-FFB0037EB2BF}" type="presParOf" srcId="{4AEBC872-BBD9-43CC-AA7F-C11DF443A10F}" destId="{143F4802-8C7A-4131-8870-2D1658888395}" srcOrd="1" destOrd="0" presId="urn:microsoft.com/office/officeart/2008/layout/VerticalCurvedList"/>
    <dgm:cxn modelId="{8CEC7B36-5070-4417-AE52-171632E375B7}" type="presParOf" srcId="{4AEBC872-BBD9-43CC-AA7F-C11DF443A10F}" destId="{B57EB876-6A34-4D17-846E-A73608CB1399}" srcOrd="2" destOrd="0" presId="urn:microsoft.com/office/officeart/2008/layout/VerticalCurvedList"/>
    <dgm:cxn modelId="{DCBF51F2-98A4-43BC-AD74-4405AB535FC2}" type="presParOf" srcId="{B57EB876-6A34-4D17-846E-A73608CB1399}" destId="{D054E842-2FB4-482F-B81D-FDD4B2E58C32}" srcOrd="0" destOrd="0" presId="urn:microsoft.com/office/officeart/2008/layout/VerticalCurvedList"/>
    <dgm:cxn modelId="{C7983542-FC5F-482A-B2D2-04C0F4027583}" type="presParOf" srcId="{4AEBC872-BBD9-43CC-AA7F-C11DF443A10F}" destId="{01D7B296-8E59-4A4D-8EB7-2EE67206402A}" srcOrd="3" destOrd="0" presId="urn:microsoft.com/office/officeart/2008/layout/VerticalCurvedList"/>
    <dgm:cxn modelId="{EB6DFF9B-65DE-4406-A6ED-F7013F64DA05}" type="presParOf" srcId="{4AEBC872-BBD9-43CC-AA7F-C11DF443A10F}" destId="{AB114C76-8059-403A-92B2-08CA9524EEBA}" srcOrd="4" destOrd="0" presId="urn:microsoft.com/office/officeart/2008/layout/VerticalCurvedList"/>
    <dgm:cxn modelId="{0B325931-FBB4-4483-8824-B40E65D1A879}" type="presParOf" srcId="{AB114C76-8059-403A-92B2-08CA9524EEBA}" destId="{46BEEDA7-B132-4845-9E72-ED74D5588A0F}" srcOrd="0" destOrd="0" presId="urn:microsoft.com/office/officeart/2008/layout/VerticalCurvedList"/>
    <dgm:cxn modelId="{EA04AAA7-FDAB-4EB6-9FA6-6B51831401F0}" type="presParOf" srcId="{4AEBC872-BBD9-43CC-AA7F-C11DF443A10F}" destId="{1986341E-A80E-4830-AF4F-7119C6521FB8}" srcOrd="5" destOrd="0" presId="urn:microsoft.com/office/officeart/2008/layout/VerticalCurvedList"/>
    <dgm:cxn modelId="{9DDCAF62-67B5-49FE-8CDF-B8DB2704F4E2}" type="presParOf" srcId="{4AEBC872-BBD9-43CC-AA7F-C11DF443A10F}" destId="{15CA1908-477E-4DF3-A7D6-ABB6B26F6EA1}" srcOrd="6" destOrd="0" presId="urn:microsoft.com/office/officeart/2008/layout/VerticalCurvedList"/>
    <dgm:cxn modelId="{29C823AA-7289-4F91-9A21-8337FB9D98C2}" type="presParOf" srcId="{15CA1908-477E-4DF3-A7D6-ABB6B26F6EA1}" destId="{FA92458D-9915-412D-9906-120811BBD972}" srcOrd="0" destOrd="0" presId="urn:microsoft.com/office/officeart/2008/layout/VerticalCurvedList"/>
    <dgm:cxn modelId="{111672AD-0A2C-402E-A107-2FAC955DB2F2}" type="presParOf" srcId="{4AEBC872-BBD9-43CC-AA7F-C11DF443A10F}" destId="{1B0CC8B3-2010-43CB-B37A-A62FE006666E}" srcOrd="7" destOrd="0" presId="urn:microsoft.com/office/officeart/2008/layout/VerticalCurvedList"/>
    <dgm:cxn modelId="{C55A8EC0-258B-460D-8EDB-9D5BC4186398}" type="presParOf" srcId="{4AEBC872-BBD9-43CC-AA7F-C11DF443A10F}" destId="{36F61263-D473-4CFD-B21C-4A478A2E3FE7}" srcOrd="8" destOrd="0" presId="urn:microsoft.com/office/officeart/2008/layout/VerticalCurvedList"/>
    <dgm:cxn modelId="{ABA9DD63-E8E0-4073-AF42-530F05184083}" type="presParOf" srcId="{36F61263-D473-4CFD-B21C-4A478A2E3FE7}" destId="{A5D8EDFF-37A0-4005-B84D-4C0AF95C0F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D70618-5DE5-4918-AF20-5123C337D573}" type="doc">
      <dgm:prSet loTypeId="urn:microsoft.com/office/officeart/2005/8/layout/venn1" loCatId="relationship" qsTypeId="urn:microsoft.com/office/officeart/2005/8/quickstyle/3d7" qsCatId="3D" csTypeId="urn:microsoft.com/office/officeart/2005/8/colors/accent1_2" csCatId="accent1" phldr="1"/>
      <dgm:spPr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</dgm:spPr>
    </dgm:pt>
    <dgm:pt modelId="{BB78E63B-0CA7-4ADC-A5B2-D8CD2D6861D8}">
      <dgm:prSet phldrT="[Text]" custT="1"/>
      <dgm:spPr/>
      <dgm:t>
        <a:bodyPr/>
        <a:lstStyle/>
        <a:p>
          <a:endParaRPr lang="en-US" sz="1800" dirty="0" smtClean="0">
            <a:latin typeface="+mn-lt"/>
            <a:cs typeface="Times New Roman" pitchFamily="18" charset="0"/>
          </a:endParaRPr>
        </a:p>
      </dgm:t>
    </dgm:pt>
    <dgm:pt modelId="{B139FD86-0FA8-47AD-BDB7-4423263E3382}" type="parTrans" cxnId="{62B257A1-E3F2-4F32-B192-C88F07D155D3}">
      <dgm:prSet/>
      <dgm:spPr/>
      <dgm:t>
        <a:bodyPr/>
        <a:lstStyle/>
        <a:p>
          <a:endParaRPr lang="en-US"/>
        </a:p>
      </dgm:t>
    </dgm:pt>
    <dgm:pt modelId="{CC025F54-8D17-4298-8FC8-A301710C551B}" type="sibTrans" cxnId="{62B257A1-E3F2-4F32-B192-C88F07D155D3}">
      <dgm:prSet/>
      <dgm:spPr/>
      <dgm:t>
        <a:bodyPr/>
        <a:lstStyle/>
        <a:p>
          <a:endParaRPr lang="en-US"/>
        </a:p>
      </dgm:t>
    </dgm:pt>
    <dgm:pt modelId="{F98C239E-CB6E-4129-B189-1225D2BB18AE}">
      <dgm:prSet phldrT="[Text]" custT="1"/>
      <dgm:spPr/>
      <dgm:t>
        <a:bodyPr/>
        <a:lstStyle/>
        <a:p>
          <a:endParaRPr lang="en-US" sz="1800" dirty="0">
            <a:latin typeface="+mn-lt"/>
          </a:endParaRPr>
        </a:p>
      </dgm:t>
    </dgm:pt>
    <dgm:pt modelId="{6FAB832A-04B4-4C42-A5FB-39F607FF62F0}" type="parTrans" cxnId="{D7246998-0989-4222-9A14-DC15DEB9B4E6}">
      <dgm:prSet/>
      <dgm:spPr/>
      <dgm:t>
        <a:bodyPr/>
        <a:lstStyle/>
        <a:p>
          <a:endParaRPr lang="en-US"/>
        </a:p>
      </dgm:t>
    </dgm:pt>
    <dgm:pt modelId="{A79A6C95-6F03-4384-BADE-396A4AE23E9D}" type="sibTrans" cxnId="{D7246998-0989-4222-9A14-DC15DEB9B4E6}">
      <dgm:prSet/>
      <dgm:spPr/>
      <dgm:t>
        <a:bodyPr/>
        <a:lstStyle/>
        <a:p>
          <a:endParaRPr lang="en-US"/>
        </a:p>
      </dgm:t>
    </dgm:pt>
    <dgm:pt modelId="{3B0E0B3E-2DC8-409D-80A4-4895E89B99A5}" type="pres">
      <dgm:prSet presAssocID="{2DD70618-5DE5-4918-AF20-5123C337D573}" presName="compositeShape" presStyleCnt="0">
        <dgm:presLayoutVars>
          <dgm:chMax val="7"/>
          <dgm:dir/>
          <dgm:resizeHandles val="exact"/>
        </dgm:presLayoutVars>
      </dgm:prSet>
      <dgm:spPr/>
    </dgm:pt>
    <dgm:pt modelId="{896B0EAC-57F1-4C2F-8596-F60E2D27A8F4}" type="pres">
      <dgm:prSet presAssocID="{BB78E63B-0CA7-4ADC-A5B2-D8CD2D6861D8}" presName="circ1" presStyleLbl="vennNode1" presStyleIdx="0" presStyleCnt="2" custScaleX="134234" custScaleY="120120" custLinFactNeighborX="904" custLinFactNeighborY="-12613"/>
      <dgm:spPr/>
      <dgm:t>
        <a:bodyPr/>
        <a:lstStyle/>
        <a:p>
          <a:endParaRPr lang="en-US"/>
        </a:p>
      </dgm:t>
    </dgm:pt>
    <dgm:pt modelId="{8A7B14DD-1F51-43CF-89A4-78CA6F5FF968}" type="pres">
      <dgm:prSet presAssocID="{BB78E63B-0CA7-4ADC-A5B2-D8CD2D6861D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4D3D42-FDDC-4D1B-BB4E-483C622786CC}" type="pres">
      <dgm:prSet presAssocID="{F98C239E-CB6E-4129-B189-1225D2BB18AE}" presName="circ2" presStyleLbl="vennNode1" presStyleIdx="1" presStyleCnt="2" custScaleX="127606" custScaleY="120120" custLinFactNeighborX="-2776" custLinFactNeighborY="168"/>
      <dgm:spPr/>
      <dgm:t>
        <a:bodyPr/>
        <a:lstStyle/>
        <a:p>
          <a:endParaRPr lang="en-US"/>
        </a:p>
      </dgm:t>
    </dgm:pt>
    <dgm:pt modelId="{681FC306-A895-4EEF-B217-01FB2B42FEE4}" type="pres">
      <dgm:prSet presAssocID="{F98C239E-CB6E-4129-B189-1225D2BB18A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0E5343-C760-45BF-A6E8-8865E30C5EEC}" type="presOf" srcId="{F98C239E-CB6E-4129-B189-1225D2BB18AE}" destId="{634D3D42-FDDC-4D1B-BB4E-483C622786CC}" srcOrd="0" destOrd="0" presId="urn:microsoft.com/office/officeart/2005/8/layout/venn1"/>
    <dgm:cxn modelId="{3631C87C-4467-4CC6-8ABE-12B512A484AD}" type="presOf" srcId="{BB78E63B-0CA7-4ADC-A5B2-D8CD2D6861D8}" destId="{896B0EAC-57F1-4C2F-8596-F60E2D27A8F4}" srcOrd="0" destOrd="0" presId="urn:microsoft.com/office/officeart/2005/8/layout/venn1"/>
    <dgm:cxn modelId="{8999F026-EEC6-4DE3-838F-D387AD124961}" type="presOf" srcId="{2DD70618-5DE5-4918-AF20-5123C337D573}" destId="{3B0E0B3E-2DC8-409D-80A4-4895E89B99A5}" srcOrd="0" destOrd="0" presId="urn:microsoft.com/office/officeart/2005/8/layout/venn1"/>
    <dgm:cxn modelId="{74E13138-FA04-4298-B4B9-56DDE5064B89}" type="presOf" srcId="{F98C239E-CB6E-4129-B189-1225D2BB18AE}" destId="{681FC306-A895-4EEF-B217-01FB2B42FEE4}" srcOrd="1" destOrd="0" presId="urn:microsoft.com/office/officeart/2005/8/layout/venn1"/>
    <dgm:cxn modelId="{D7246998-0989-4222-9A14-DC15DEB9B4E6}" srcId="{2DD70618-5DE5-4918-AF20-5123C337D573}" destId="{F98C239E-CB6E-4129-B189-1225D2BB18AE}" srcOrd="1" destOrd="0" parTransId="{6FAB832A-04B4-4C42-A5FB-39F607FF62F0}" sibTransId="{A79A6C95-6F03-4384-BADE-396A4AE23E9D}"/>
    <dgm:cxn modelId="{62B257A1-E3F2-4F32-B192-C88F07D155D3}" srcId="{2DD70618-5DE5-4918-AF20-5123C337D573}" destId="{BB78E63B-0CA7-4ADC-A5B2-D8CD2D6861D8}" srcOrd="0" destOrd="0" parTransId="{B139FD86-0FA8-47AD-BDB7-4423263E3382}" sibTransId="{CC025F54-8D17-4298-8FC8-A301710C551B}"/>
    <dgm:cxn modelId="{AD97258B-1F6A-4B83-856B-0811500C9857}" type="presOf" srcId="{BB78E63B-0CA7-4ADC-A5B2-D8CD2D6861D8}" destId="{8A7B14DD-1F51-43CF-89A4-78CA6F5FF968}" srcOrd="1" destOrd="0" presId="urn:microsoft.com/office/officeart/2005/8/layout/venn1"/>
    <dgm:cxn modelId="{8220B2DE-8924-4D09-814F-131764952221}" type="presParOf" srcId="{3B0E0B3E-2DC8-409D-80A4-4895E89B99A5}" destId="{896B0EAC-57F1-4C2F-8596-F60E2D27A8F4}" srcOrd="0" destOrd="0" presId="urn:microsoft.com/office/officeart/2005/8/layout/venn1"/>
    <dgm:cxn modelId="{F749959A-1DE4-49E1-B763-C1CE55D4E58E}" type="presParOf" srcId="{3B0E0B3E-2DC8-409D-80A4-4895E89B99A5}" destId="{8A7B14DD-1F51-43CF-89A4-78CA6F5FF968}" srcOrd="1" destOrd="0" presId="urn:microsoft.com/office/officeart/2005/8/layout/venn1"/>
    <dgm:cxn modelId="{941AA59D-019A-46BB-98CE-53ADC7E9FED6}" type="presParOf" srcId="{3B0E0B3E-2DC8-409D-80A4-4895E89B99A5}" destId="{634D3D42-FDDC-4D1B-BB4E-483C622786CC}" srcOrd="2" destOrd="0" presId="urn:microsoft.com/office/officeart/2005/8/layout/venn1"/>
    <dgm:cxn modelId="{FBA1B3B3-9487-4DAB-962B-63B544C8F895}" type="presParOf" srcId="{3B0E0B3E-2DC8-409D-80A4-4895E89B99A5}" destId="{681FC306-A895-4EEF-B217-01FB2B42FEE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D4B7F-7157-4BB7-99CA-43B3ED09AC6B}">
      <dsp:nvSpPr>
        <dsp:cNvPr id="0" name=""/>
        <dsp:cNvSpPr/>
      </dsp:nvSpPr>
      <dsp:spPr>
        <a:xfrm>
          <a:off x="0" y="383593"/>
          <a:ext cx="4648200" cy="88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520700" rIns="36075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Skincare Physicians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383593"/>
        <a:ext cx="4648200" cy="885937"/>
      </dsp:txXfrm>
    </dsp:sp>
    <dsp:sp modelId="{CFDE5AD7-BE47-4201-A511-AD4E28947C38}">
      <dsp:nvSpPr>
        <dsp:cNvPr id="0" name=""/>
        <dsp:cNvSpPr/>
      </dsp:nvSpPr>
      <dsp:spPr>
        <a:xfrm>
          <a:off x="232410" y="14593"/>
          <a:ext cx="325374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M. Kaminer, MD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268436" y="50619"/>
        <a:ext cx="3181688" cy="665948"/>
      </dsp:txXfrm>
    </dsp:sp>
    <dsp:sp modelId="{584EB2C9-17C3-40F0-8EE6-DF567C3012F3}">
      <dsp:nvSpPr>
        <dsp:cNvPr id="0" name=""/>
        <dsp:cNvSpPr/>
      </dsp:nvSpPr>
      <dsp:spPr>
        <a:xfrm>
          <a:off x="0" y="1773531"/>
          <a:ext cx="4648200" cy="88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520700" rIns="36075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Dermatology Associates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1773531"/>
        <a:ext cx="4648200" cy="885937"/>
      </dsp:txXfrm>
    </dsp:sp>
    <dsp:sp modelId="{6472BAC3-F86F-4955-8954-EF2F6B72C6F1}">
      <dsp:nvSpPr>
        <dsp:cNvPr id="0" name=""/>
        <dsp:cNvSpPr/>
      </dsp:nvSpPr>
      <dsp:spPr>
        <a:xfrm>
          <a:off x="232410" y="1404531"/>
          <a:ext cx="325374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K. Nolan, RN, MSN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268436" y="1440557"/>
        <a:ext cx="3181688" cy="665948"/>
      </dsp:txXfrm>
    </dsp:sp>
    <dsp:sp modelId="{F7F5C725-9138-4668-8FF0-674DDD11E0B8}">
      <dsp:nvSpPr>
        <dsp:cNvPr id="0" name=""/>
        <dsp:cNvSpPr/>
      </dsp:nvSpPr>
      <dsp:spPr>
        <a:xfrm>
          <a:off x="0" y="3163468"/>
          <a:ext cx="4648200" cy="88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520700" rIns="36075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Northeastern University Optics Lab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3163468"/>
        <a:ext cx="4648200" cy="885937"/>
      </dsp:txXfrm>
    </dsp:sp>
    <dsp:sp modelId="{91ECE31D-7551-493E-98E8-A5308C29F8A5}">
      <dsp:nvSpPr>
        <dsp:cNvPr id="0" name=""/>
        <dsp:cNvSpPr/>
      </dsp:nvSpPr>
      <dsp:spPr>
        <a:xfrm>
          <a:off x="232410" y="2794468"/>
          <a:ext cx="325374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C. </a:t>
          </a:r>
          <a:r>
            <a:rPr lang="en-US" sz="1800" kern="1200" dirty="0" err="1" smtClean="0">
              <a:latin typeface="Arial" pitchFamily="34" charset="0"/>
              <a:cs typeface="Arial" pitchFamily="34" charset="0"/>
            </a:rPr>
            <a:t>DiMarzio</a:t>
          </a:r>
          <a:r>
            <a:rPr lang="en-US" sz="1800" kern="1200" dirty="0" smtClean="0">
              <a:latin typeface="Arial" pitchFamily="34" charset="0"/>
              <a:cs typeface="Arial" pitchFamily="34" charset="0"/>
            </a:rPr>
            <a:t>, PhD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268436" y="2830494"/>
        <a:ext cx="3181688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B0EAC-57F1-4C2F-8596-F60E2D27A8F4}">
      <dsp:nvSpPr>
        <dsp:cNvPr id="0" name=""/>
        <dsp:cNvSpPr/>
      </dsp:nvSpPr>
      <dsp:spPr>
        <a:xfrm>
          <a:off x="-448579" y="-140045"/>
          <a:ext cx="5733658" cy="51307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latin typeface="+mn-lt"/>
            <a:cs typeface="Times New Roman" pitchFamily="18" charset="0"/>
          </a:endParaRPr>
        </a:p>
      </dsp:txBody>
      <dsp:txXfrm>
        <a:off x="352066" y="464985"/>
        <a:ext cx="3305893" cy="3920732"/>
      </dsp:txXfrm>
    </dsp:sp>
    <dsp:sp modelId="{634D3D42-FDDC-4D1B-BB4E-483C622786CC}">
      <dsp:nvSpPr>
        <dsp:cNvPr id="0" name=""/>
        <dsp:cNvSpPr/>
      </dsp:nvSpPr>
      <dsp:spPr>
        <a:xfrm>
          <a:off x="2614267" y="-140045"/>
          <a:ext cx="5450551" cy="51307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+mn-lt"/>
          </a:endParaRPr>
        </a:p>
      </dsp:txBody>
      <dsp:txXfrm>
        <a:off x="4161045" y="464985"/>
        <a:ext cx="3142660" cy="39207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9E65A-E708-4A06-8D72-5B54E66992E5}">
      <dsp:nvSpPr>
        <dsp:cNvPr id="0" name=""/>
        <dsp:cNvSpPr/>
      </dsp:nvSpPr>
      <dsp:spPr>
        <a:xfrm>
          <a:off x="-5398974" y="-826734"/>
          <a:ext cx="6428668" cy="6428668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F4802-8C7A-4131-8870-2D1658888395}">
      <dsp:nvSpPr>
        <dsp:cNvPr id="0" name=""/>
        <dsp:cNvSpPr/>
      </dsp:nvSpPr>
      <dsp:spPr>
        <a:xfrm>
          <a:off x="539076" y="367117"/>
          <a:ext cx="7319304" cy="7346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10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Optimal patient comfort</a:t>
          </a:r>
          <a:endParaRPr lang="en-US" sz="2600" kern="1200" dirty="0"/>
        </a:p>
      </dsp:txBody>
      <dsp:txXfrm>
        <a:off x="539076" y="367117"/>
        <a:ext cx="7319304" cy="734616"/>
      </dsp:txXfrm>
    </dsp:sp>
    <dsp:sp modelId="{D054E842-2FB4-482F-B81D-FDD4B2E58C32}">
      <dsp:nvSpPr>
        <dsp:cNvPr id="0" name=""/>
        <dsp:cNvSpPr/>
      </dsp:nvSpPr>
      <dsp:spPr>
        <a:xfrm>
          <a:off x="79940" y="275290"/>
          <a:ext cx="918270" cy="918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7B296-8E59-4A4D-8EB7-2EE67206402A}">
      <dsp:nvSpPr>
        <dsp:cNvPr id="0" name=""/>
        <dsp:cNvSpPr/>
      </dsp:nvSpPr>
      <dsp:spPr>
        <a:xfrm>
          <a:off x="960248" y="1469233"/>
          <a:ext cx="6898132" cy="7346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10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Ease of use for clinicians</a:t>
          </a:r>
          <a:endParaRPr lang="en-US" sz="2600" kern="1200" dirty="0"/>
        </a:p>
      </dsp:txBody>
      <dsp:txXfrm>
        <a:off x="960248" y="1469233"/>
        <a:ext cx="6898132" cy="734616"/>
      </dsp:txXfrm>
    </dsp:sp>
    <dsp:sp modelId="{46BEEDA7-B132-4845-9E72-ED74D5588A0F}">
      <dsp:nvSpPr>
        <dsp:cNvPr id="0" name=""/>
        <dsp:cNvSpPr/>
      </dsp:nvSpPr>
      <dsp:spPr>
        <a:xfrm>
          <a:off x="501113" y="1377406"/>
          <a:ext cx="918270" cy="918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86341E-A80E-4830-AF4F-7119C6521FB8}">
      <dsp:nvSpPr>
        <dsp:cNvPr id="0" name=""/>
        <dsp:cNvSpPr/>
      </dsp:nvSpPr>
      <dsp:spPr>
        <a:xfrm>
          <a:off x="960248" y="2571349"/>
          <a:ext cx="6898132" cy="7346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10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Inexpensive cost to broaden accessibility </a:t>
          </a:r>
        </a:p>
      </dsp:txBody>
      <dsp:txXfrm>
        <a:off x="960248" y="2571349"/>
        <a:ext cx="6898132" cy="734616"/>
      </dsp:txXfrm>
    </dsp:sp>
    <dsp:sp modelId="{FA92458D-9915-412D-9906-120811BBD972}">
      <dsp:nvSpPr>
        <dsp:cNvPr id="0" name=""/>
        <dsp:cNvSpPr/>
      </dsp:nvSpPr>
      <dsp:spPr>
        <a:xfrm>
          <a:off x="501113" y="2479522"/>
          <a:ext cx="918270" cy="918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CC8B3-2010-43CB-B37A-A62FE006666E}">
      <dsp:nvSpPr>
        <dsp:cNvPr id="0" name=""/>
        <dsp:cNvSpPr/>
      </dsp:nvSpPr>
      <dsp:spPr>
        <a:xfrm>
          <a:off x="539076" y="3673465"/>
          <a:ext cx="7319304" cy="7346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10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Flexible design for various treatment applications</a:t>
          </a:r>
        </a:p>
      </dsp:txBody>
      <dsp:txXfrm>
        <a:off x="539076" y="3673465"/>
        <a:ext cx="7319304" cy="734616"/>
      </dsp:txXfrm>
    </dsp:sp>
    <dsp:sp modelId="{A5D8EDFF-37A0-4005-B84D-4C0AF95C0F01}">
      <dsp:nvSpPr>
        <dsp:cNvPr id="0" name=""/>
        <dsp:cNvSpPr/>
      </dsp:nvSpPr>
      <dsp:spPr>
        <a:xfrm>
          <a:off x="79940" y="3581638"/>
          <a:ext cx="918270" cy="918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B0EAC-57F1-4C2F-8596-F60E2D27A8F4}">
      <dsp:nvSpPr>
        <dsp:cNvPr id="0" name=""/>
        <dsp:cNvSpPr/>
      </dsp:nvSpPr>
      <dsp:spPr>
        <a:xfrm>
          <a:off x="-448579" y="-140045"/>
          <a:ext cx="5733658" cy="51307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latin typeface="+mn-lt"/>
            <a:cs typeface="Times New Roman" pitchFamily="18" charset="0"/>
          </a:endParaRPr>
        </a:p>
      </dsp:txBody>
      <dsp:txXfrm>
        <a:off x="352066" y="464985"/>
        <a:ext cx="3305893" cy="3920732"/>
      </dsp:txXfrm>
    </dsp:sp>
    <dsp:sp modelId="{634D3D42-FDDC-4D1B-BB4E-483C622786CC}">
      <dsp:nvSpPr>
        <dsp:cNvPr id="0" name=""/>
        <dsp:cNvSpPr/>
      </dsp:nvSpPr>
      <dsp:spPr>
        <a:xfrm>
          <a:off x="2614267" y="-140045"/>
          <a:ext cx="5450551" cy="51307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Left" zoom="91000">
            <a:rot lat="0" lon="0" rev="0"/>
          </a:camera>
          <a:lightRig rig="threePt" dir="t">
            <a:rot lat="0" lon="0" rev="20640000"/>
          </a:lightRig>
        </a:scene3d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+mn-lt"/>
          </a:endParaRPr>
        </a:p>
      </dsp:txBody>
      <dsp:txXfrm>
        <a:off x="4161045" y="464985"/>
        <a:ext cx="3142660" cy="3920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C8D59B5-789C-4F7C-899F-870A01B46E1B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19FE1D0-28AF-4EFB-9AA2-2D09B92A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1C31292B-C422-4EEB-9FEC-486661B70CE3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AD07BA5-9118-40C5-BA2D-9F300119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what</a:t>
            </a:r>
            <a:r>
              <a:rPr lang="en-US" baseline="0" dirty="0" smtClean="0"/>
              <a:t> the team is commissioned with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8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85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85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what</a:t>
            </a:r>
            <a:r>
              <a:rPr lang="en-US" baseline="0" dirty="0" smtClean="0"/>
              <a:t> the team is commissioned with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56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100" dirty="0">
                <a:solidFill>
                  <a:schemeClr val="tx2"/>
                </a:solidFill>
              </a:rPr>
              <a:t>Our devices treatment area 5.78%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1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what</a:t>
            </a:r>
            <a:r>
              <a:rPr lang="en-US" baseline="0" dirty="0" smtClean="0"/>
              <a:t> the team is commissioned with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07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3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66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66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07BA5-9118-40C5-BA2D-9F300119CE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8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9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7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3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4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3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0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CE4FD-5A10-4E19-9A28-C7C2571A604F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6FE91-A58C-4062-803D-7F5361287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4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4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33.png"/><Relationship Id="rId4" Type="http://schemas.openxmlformats.org/officeDocument/2006/relationships/diagramData" Target="../diagrams/data3.xml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4.xml"/><Relationship Id="rId10" Type="http://schemas.microsoft.com/office/2007/relationships/hdphoto" Target="../media/hdphoto6.wdp"/><Relationship Id="rId4" Type="http://schemas.openxmlformats.org/officeDocument/2006/relationships/diagramData" Target="../diagrams/data4.xml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70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2.xml"/><Relationship Id="rId7" Type="http://schemas.microsoft.com/office/2007/relationships/hdphoto" Target="../media/hdphoto9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4.png"/><Relationship Id="rId5" Type="http://schemas.microsoft.com/office/2007/relationships/hdphoto" Target="../media/hdphoto7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59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20.png"/><Relationship Id="rId11" Type="http://schemas.openxmlformats.org/officeDocument/2006/relationships/image" Target="../media/image2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hyperlink" Target="http://upload.wikimedia.org/wikipedia/commons/b/b3/Optic_fibre-numerical_aperture_diagram.svg" TargetMode="External"/><Relationship Id="rId9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64.pn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4.xml"/><Relationship Id="rId3" Type="http://schemas.openxmlformats.org/officeDocument/2006/relationships/notesSlide" Target="../notesSlides/notesSlide34.xml"/><Relationship Id="rId7" Type="http://schemas.openxmlformats.org/officeDocument/2006/relationships/slide" Target="slide39.xml"/><Relationship Id="rId12" Type="http://schemas.openxmlformats.org/officeDocument/2006/relationships/slide" Target="slide42.xml"/><Relationship Id="rId17" Type="http://schemas.microsoft.com/office/2007/relationships/hdphoto" Target="../media/hdphoto6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5.png"/><Relationship Id="rId1" Type="http://schemas.openxmlformats.org/officeDocument/2006/relationships/themeOverride" Target="../theme/themeOverride15.xml"/><Relationship Id="rId6" Type="http://schemas.openxmlformats.org/officeDocument/2006/relationships/slide" Target="slide38.xml"/><Relationship Id="rId11" Type="http://schemas.openxmlformats.org/officeDocument/2006/relationships/slide" Target="slide36.xml"/><Relationship Id="rId5" Type="http://schemas.openxmlformats.org/officeDocument/2006/relationships/image" Target="../media/image2.png"/><Relationship Id="rId15" Type="http://schemas.openxmlformats.org/officeDocument/2006/relationships/slide" Target="slide43.xml"/><Relationship Id="rId10" Type="http://schemas.openxmlformats.org/officeDocument/2006/relationships/slide" Target="slide37.xml"/><Relationship Id="rId4" Type="http://schemas.openxmlformats.org/officeDocument/2006/relationships/slide" Target="slide35.xml"/><Relationship Id="rId9" Type="http://schemas.openxmlformats.org/officeDocument/2006/relationships/slide" Target="slide41.xml"/><Relationship Id="rId14" Type="http://schemas.openxmlformats.org/officeDocument/2006/relationships/slide" Target="slide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71.png"/><Relationship Id="rId5" Type="http://schemas.openxmlformats.org/officeDocument/2006/relationships/image" Target="../media/image56.png"/><Relationship Id="rId10" Type="http://schemas.openxmlformats.org/officeDocument/2006/relationships/image" Target="../media/image2.png"/><Relationship Id="rId4" Type="http://schemas.openxmlformats.org/officeDocument/2006/relationships/image" Target="../media/image64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63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4.png"/><Relationship Id="rId12" Type="http://schemas.microsoft.com/office/2007/relationships/hdphoto" Target="../media/hdphoto14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15.wdp"/><Relationship Id="rId1" Type="http://schemas.openxmlformats.org/officeDocument/2006/relationships/themeOverride" Target="../theme/themeOverride17.xml"/><Relationship Id="rId6" Type="http://schemas.microsoft.com/office/2007/relationships/hdphoto" Target="../media/hdphoto10.wdp"/><Relationship Id="rId11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77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slide" Target="slide34.xml"/><Relationship Id="rId1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9.png"/><Relationship Id="rId12" Type="http://schemas.openxmlformats.org/officeDocument/2006/relationships/image" Target="../media/image7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microsoft.com/office/2007/relationships/hdphoto" Target="../media/hdphoto16.wdp"/><Relationship Id="rId11" Type="http://schemas.openxmlformats.org/officeDocument/2006/relationships/image" Target="../media/image700.png"/><Relationship Id="rId5" Type="http://schemas.openxmlformats.org/officeDocument/2006/relationships/image" Target="../media/image78.png"/><Relationship Id="rId10" Type="http://schemas.openxmlformats.org/officeDocument/2006/relationships/image" Target="../media/image690.png"/><Relationship Id="rId4" Type="http://schemas.openxmlformats.org/officeDocument/2006/relationships/slide" Target="slide34.xml"/><Relationship Id="rId9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slide" Target="slide34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6.xml"/><Relationship Id="rId12" Type="http://schemas.openxmlformats.org/officeDocument/2006/relationships/slide" Target="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6.xml"/><Relationship Id="rId10" Type="http://schemas.microsoft.com/office/2007/relationships/hdphoto" Target="../media/hdphoto6.wdp"/><Relationship Id="rId4" Type="http://schemas.openxmlformats.org/officeDocument/2006/relationships/diagramData" Target="../diagrams/data6.xm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slide" Target="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slide" Target="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ECECEC"/>
            </a:gs>
            <a:gs pos="16000">
              <a:srgbClr val="FFFFFF"/>
            </a:gs>
            <a:gs pos="100000">
              <a:srgbClr val="F8F8F8">
                <a:alpha val="0"/>
                <a:lumMod val="0"/>
                <a:lumOff val="100000"/>
              </a:srgbClr>
            </a:gs>
          </a:gsLst>
          <a:lin ang="20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99857" y="7629"/>
            <a:ext cx="3106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1390650" y="1295400"/>
            <a:ext cx="63627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Photodynamic Therapy 	Delivery System</a:t>
            </a:r>
          </a:p>
        </p:txBody>
      </p:sp>
      <p:sp>
        <p:nvSpPr>
          <p:cNvPr id="22" name="Subtitle 4"/>
          <p:cNvSpPr txBox="1">
            <a:spLocks/>
          </p:cNvSpPr>
          <p:nvPr/>
        </p:nvSpPr>
        <p:spPr>
          <a:xfrm>
            <a:off x="800100" y="3429000"/>
            <a:ext cx="7699248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MEMBERS: </a:t>
            </a:r>
          </a:p>
          <a:p>
            <a:pPr marL="0" indent="0" algn="ctr">
              <a:buNone/>
            </a:pPr>
            <a:r>
              <a:rPr lang="en-US" sz="2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Michael Bernatzky, Cobi Ben-David, Ryan Donovan,    Simon Ioffe, Andrew Zamsky </a:t>
            </a:r>
            <a:endParaRPr lang="en-US" sz="2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Subtitle 4"/>
          <p:cNvSpPr txBox="1">
            <a:spLocks/>
          </p:cNvSpPr>
          <p:nvPr/>
        </p:nvSpPr>
        <p:spPr>
          <a:xfrm>
            <a:off x="2686953" y="4572000"/>
            <a:ext cx="3902964" cy="9144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ADVISOR:</a:t>
            </a:r>
          </a:p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Professor 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B.K. </a:t>
            </a: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Jaeger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5856109"/>
            <a:ext cx="4572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CONSULTANT:</a:t>
            </a:r>
          </a:p>
          <a:p>
            <a:pPr lvl="0" algn="ct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Professor </a:t>
            </a:r>
            <a:r>
              <a:rPr 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A. </a:t>
            </a:r>
            <a:r>
              <a:rPr lang="en-US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Gouldstone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https://mail-attachment.googleusercontent.com/attachment/u/0/?ui=2&amp;ik=b0989c2af6&amp;view=att&amp;th=136b748c43301668&amp;attid=0.2&amp;disp=inline&amp;realattid=f_h12frjft1&amp;safe=1&amp;zw&amp;saduie=AG9B_P_3er2MAzZUtwpHvM7_VGLn&amp;sadet=1334514973971&amp;sads=9HeZ5mcJHt1_g6LHTNY81b2Zja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1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71" y="1716097"/>
            <a:ext cx="2882954" cy="41234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" y="1962640"/>
            <a:ext cx="3278254" cy="425880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3370764" cy="4376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848435" y="-366"/>
            <a:ext cx="229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Research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762000"/>
            <a:ext cx="216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Preparation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5746" y="76200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Literature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79223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Consultations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6800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Patents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73671"/>
            <a:ext cx="3200400" cy="413844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4735"/>
            <a:ext cx="3267075" cy="42779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23218"/>
            <a:ext cx="3344082" cy="43368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17" y="1726005"/>
            <a:ext cx="3479909" cy="46319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62" y="1894185"/>
            <a:ext cx="3309598" cy="446375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7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848435" y="-366"/>
            <a:ext cx="229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Research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762000"/>
            <a:ext cx="216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Preparation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5746" y="76200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Literature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79223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Consultations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6800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Patents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1" y="1550936"/>
            <a:ext cx="3314700" cy="49593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1370"/>
            <a:ext cx="3318859" cy="502001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8030"/>
            <a:ext cx="3250390" cy="487220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34291"/>
            <a:ext cx="3820935" cy="49759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2918"/>
            <a:ext cx="3835780" cy="499731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12918"/>
            <a:ext cx="3528084" cy="50771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95005"/>
            <a:ext cx="3929992" cy="51263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75650"/>
            <a:ext cx="3923498" cy="50998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15786"/>
            <a:ext cx="3974911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3" y="1492839"/>
            <a:ext cx="4009094" cy="516258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10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7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848435" y="-366"/>
            <a:ext cx="229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Research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762000"/>
            <a:ext cx="216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Preparation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5746" y="76200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Literature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79223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Consultations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76800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Patents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59166168"/>
              </p:ext>
            </p:extLst>
          </p:nvPr>
        </p:nvGraphicFramePr>
        <p:xfrm>
          <a:off x="228600" y="1959736"/>
          <a:ext cx="464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105400" y="2590800"/>
            <a:ext cx="3886200" cy="3458336"/>
            <a:chOff x="4419600" y="1981200"/>
            <a:chExt cx="4257730" cy="3637784"/>
          </a:xfrm>
        </p:grpSpPr>
        <p:pic>
          <p:nvPicPr>
            <p:cNvPr id="12" name="Picture 11" descr="C:\Users\Simon\Dropbox\Capstone\Photos\Capstone Site Visit 1-24-12\IMG_0210.jpg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981200"/>
              <a:ext cx="3850037" cy="2819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4800599"/>
              <a:ext cx="3267075" cy="485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http://a.dryicons.com/images/icon_sets/shine_icon_set/png/256x256/worl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334" y="4467988"/>
              <a:ext cx="1150996" cy="11509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6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552596815"/>
              </p:ext>
            </p:extLst>
          </p:nvPr>
        </p:nvGraphicFramePr>
        <p:xfrm>
          <a:off x="619780" y="17526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8380" y="1879600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6747" y="3010244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6747" y="4089400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28" y="5220044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79668" y="789482"/>
            <a:ext cx="277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8328" y="78948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Concepts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0725" y="805250"/>
            <a:ext cx="180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01895"/>
            <a:ext cx="30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Criteria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0" y="0"/>
            <a:ext cx="381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78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261840" y="6019800"/>
            <a:ext cx="6508574" cy="762000"/>
            <a:chOff x="1261840" y="6125615"/>
            <a:chExt cx="6508574" cy="762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5" name="Down Arrow 34"/>
            <p:cNvSpPr/>
            <p:nvPr/>
          </p:nvSpPr>
          <p:spPr>
            <a:xfrm rot="16200000">
              <a:off x="5751114" y="4868315"/>
              <a:ext cx="762000" cy="3276600"/>
            </a:xfrm>
            <a:prstGeom prst="down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Down Arrow 35"/>
            <p:cNvSpPr/>
            <p:nvPr/>
          </p:nvSpPr>
          <p:spPr>
            <a:xfrm rot="5400000">
              <a:off x="2519140" y="4868315"/>
              <a:ext cx="762000" cy="3276600"/>
            </a:xfrm>
            <a:prstGeom prst="down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66640" y="620074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Industrial Engineering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90840" y="6197878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Mechanical Engineering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0" y="0"/>
            <a:ext cx="381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9668" y="789482"/>
            <a:ext cx="277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Responsibilities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8328" y="78948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Concepts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0725" y="805250"/>
            <a:ext cx="180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347157013"/>
              </p:ext>
            </p:extLst>
          </p:nvPr>
        </p:nvGraphicFramePr>
        <p:xfrm>
          <a:off x="723900" y="1403460"/>
          <a:ext cx="7696200" cy="4850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Rectangle 26"/>
          <p:cNvSpPr/>
          <p:nvPr/>
        </p:nvSpPr>
        <p:spPr>
          <a:xfrm>
            <a:off x="1140510" y="2586097"/>
            <a:ext cx="25472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cs typeface="Arial" pitchFamily="34" charset="0"/>
              </a:rPr>
              <a:t>Usability</a:t>
            </a:r>
            <a:endParaRPr lang="en-US" sz="2800" b="1" u="sng" dirty="0">
              <a:solidFill>
                <a:schemeClr val="tx2"/>
              </a:solidFill>
              <a:cs typeface="Arial" pitchFamily="34" charset="0"/>
            </a:endParaRPr>
          </a:p>
          <a:p>
            <a:pPr algn="ctr"/>
            <a:r>
              <a:rPr lang="en-US" sz="2000" i="1" dirty="0">
                <a:cs typeface="Arial" pitchFamily="34" charset="0"/>
              </a:rPr>
              <a:t>Anthropometry</a:t>
            </a:r>
          </a:p>
          <a:p>
            <a:pPr algn="ctr"/>
            <a:endParaRPr lang="en-US" sz="2000" i="1" dirty="0" smtClean="0">
              <a:cs typeface="Arial" pitchFamily="34" charset="0"/>
            </a:endParaRPr>
          </a:p>
          <a:p>
            <a:pPr algn="ctr"/>
            <a:endParaRPr lang="en-US" sz="2000" i="1" dirty="0">
              <a:cs typeface="Arial" pitchFamily="34" charset="0"/>
            </a:endParaRPr>
          </a:p>
          <a:p>
            <a:pPr algn="ctr"/>
            <a:r>
              <a:rPr lang="en-US" sz="2000" i="1" dirty="0" smtClean="0">
                <a:cs typeface="Arial" pitchFamily="34" charset="0"/>
              </a:rPr>
              <a:t>Ergonomics</a:t>
            </a:r>
            <a:endParaRPr lang="en-US" sz="2000" i="1" dirty="0">
              <a:cs typeface="Arial" pitchFamily="34" charset="0"/>
            </a:endParaRPr>
          </a:p>
          <a:p>
            <a:pPr algn="ctr"/>
            <a:r>
              <a:rPr lang="en-US" sz="2000" i="1" dirty="0">
                <a:cs typeface="Arial" pitchFamily="34" charset="0"/>
              </a:rPr>
              <a:t>Device </a:t>
            </a:r>
            <a:r>
              <a:rPr lang="en-US" sz="2000" i="1" dirty="0" smtClean="0">
                <a:cs typeface="Arial" pitchFamily="34" charset="0"/>
              </a:rPr>
              <a:t>Interface</a:t>
            </a:r>
            <a:endParaRPr lang="en-US" sz="2000" i="1" dirty="0"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67141" y="2667000"/>
            <a:ext cx="35863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tx2"/>
                </a:solidFill>
                <a:cs typeface="Arial" pitchFamily="34" charset="0"/>
              </a:rPr>
              <a:t>Functionality</a:t>
            </a:r>
          </a:p>
          <a:p>
            <a:pPr algn="ctr"/>
            <a:endParaRPr lang="en-US" dirty="0">
              <a:solidFill>
                <a:prstClr val="white"/>
              </a:solidFill>
              <a:cs typeface="Arial" pitchFamily="34" charset="0"/>
            </a:endParaRPr>
          </a:p>
          <a:p>
            <a:pPr algn="ctr"/>
            <a:endParaRPr lang="en-US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algn="ctr"/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Material </a:t>
            </a:r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Selection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Cost Effectiveness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582990" y="2990529"/>
            <a:ext cx="3537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       Patient Comfort</a:t>
            </a:r>
            <a:endParaRPr lang="en-US" sz="2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74372" y="3276600"/>
            <a:ext cx="1696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Flexible Optics</a:t>
            </a:r>
            <a:endParaRPr lang="en-US" sz="2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05484" y="3316069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Modularity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Packaging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6124" y="455289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Adjustability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801895"/>
            <a:ext cx="30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Criteria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417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24896 -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52601E-6 L 0.24687 0.02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10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33526E-6 L 0.24305 -0.070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35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34000" y="0"/>
            <a:ext cx="381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9668" y="789482"/>
            <a:ext cx="277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8328" y="78948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Concepts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80725" y="805250"/>
            <a:ext cx="180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801895"/>
            <a:ext cx="30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Criteria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4" y="1547212"/>
            <a:ext cx="2409825" cy="304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511269"/>
            <a:ext cx="2385764" cy="325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9165" r="32291" b="40370"/>
          <a:stretch/>
        </p:blipFill>
        <p:spPr bwMode="auto">
          <a:xfrm>
            <a:off x="4114800" y="4865548"/>
            <a:ext cx="4191000" cy="174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4764657"/>
            <a:ext cx="3212877" cy="195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22" y="1905000"/>
            <a:ext cx="3630477" cy="230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3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334000" y="0"/>
            <a:ext cx="381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79668" y="789482"/>
            <a:ext cx="277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8328" y="78948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Concepts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801895"/>
            <a:ext cx="30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Criteria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80725" y="805250"/>
            <a:ext cx="180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178" y="1592759"/>
            <a:ext cx="3668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Decision Matrix: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39859" r="55138" b="49610"/>
          <a:stretch/>
        </p:blipFill>
        <p:spPr bwMode="auto">
          <a:xfrm>
            <a:off x="1526270" y="5105400"/>
            <a:ext cx="6370432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743200"/>
            <a:ext cx="7993063" cy="1968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98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334000" y="0"/>
            <a:ext cx="381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79668" y="789482"/>
            <a:ext cx="277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8328" y="78948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Concepts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801895"/>
            <a:ext cx="305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Criteria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80725" y="805250"/>
            <a:ext cx="1803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3488" y="2417073"/>
            <a:ext cx="96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Halogen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23745" y="2417073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LED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04931" y="2493665"/>
            <a:ext cx="1321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Fiber Optics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572" y="6028360"/>
            <a:ext cx="1633396" cy="338554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Total Score: 1900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01809" y="6030926"/>
            <a:ext cx="1633396" cy="338554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Score: 2185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21538" y="6020486"/>
            <a:ext cx="1633396" cy="338554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Score: </a:t>
            </a:r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2625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178" y="1592759"/>
            <a:ext cx="3668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Decision Matrix: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Simon\AppData\Local\Temp\SNAGHTML30403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971800"/>
            <a:ext cx="3047999" cy="29409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imon\AppData\Local\Temp\SNAGHTML304eb6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85" y="2856363"/>
            <a:ext cx="3188599" cy="30796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imon\AppData\Local\Temp\SNAGHTML305c1e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" y="2862997"/>
            <a:ext cx="3073309" cy="29660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27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pic>
        <p:nvPicPr>
          <p:cNvPr id="21" name="Picture 2" descr="http://www.dreamstime.com/blue-light-bulb-thumb49712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5799" y1="75333" x2="35799" y2="75333"/>
                        <a14:backgroundMark x1="22781" y1="52222" x2="22781" y2="52222"/>
                        <a14:backgroundMark x1="31953" y1="14000" x2="31953" y2="14000"/>
                        <a14:backgroundMark x1="73077" y1="18667" x2="73077" y2="18667"/>
                        <a14:backgroundMark x1="68639" y1="17778" x2="68639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" y="2895600"/>
            <a:ext cx="2057400" cy="273914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8688" y="5071646"/>
            <a:ext cx="1956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Electricity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rot="10800000">
            <a:off x="565552" y="3124200"/>
            <a:ext cx="501248" cy="304800"/>
          </a:xfrm>
          <a:prstGeom prst="curvedConnector3">
            <a:avLst>
              <a:gd name="adj1" fmla="val 24663"/>
            </a:avLst>
          </a:prstGeom>
          <a:ln w="19050">
            <a:solidFill>
              <a:schemeClr val="accent2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59089" y="2742168"/>
            <a:ext cx="736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Heat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08929" y="4304304"/>
            <a:ext cx="676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Light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6" descr="http://www.scientificamerican.com/media/inline/nobel-physics-2009-ccd-fiber-optics_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/>
          <a:stretch/>
        </p:blipFill>
        <p:spPr bwMode="auto">
          <a:xfrm>
            <a:off x="2885715" y="4095894"/>
            <a:ext cx="2048658" cy="1381789"/>
          </a:xfrm>
          <a:prstGeom prst="rect">
            <a:avLst/>
          </a:prstGeom>
          <a:ln>
            <a:noFill/>
          </a:ln>
          <a:effectLst>
            <a:glow rad="203200">
              <a:schemeClr val="accent1">
                <a:alpha val="1000"/>
              </a:schemeClr>
            </a:glow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657528" y="5624850"/>
            <a:ext cx="2276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Fiber Optic Cables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5180" y="5589022"/>
            <a:ext cx="1603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Light Source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78636" y="5645029"/>
            <a:ext cx="123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Patient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86550" y="5292011"/>
            <a:ext cx="4977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unched Tape 3"/>
          <p:cNvSpPr/>
          <p:nvPr/>
        </p:nvSpPr>
        <p:spPr>
          <a:xfrm>
            <a:off x="5583430" y="4330281"/>
            <a:ext cx="1283529" cy="895578"/>
          </a:xfrm>
          <a:prstGeom prst="flowChartPunchedTape">
            <a:avLst/>
          </a:prstGeom>
          <a:gradFill>
            <a:gsLst>
              <a:gs pos="30000">
                <a:schemeClr val="accent1">
                  <a:tint val="66000"/>
                  <a:satMod val="160000"/>
                </a:schemeClr>
              </a:gs>
              <a:gs pos="50000">
                <a:schemeClr val="tx2"/>
              </a:gs>
              <a:gs pos="77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08" y="3582965"/>
            <a:ext cx="972696" cy="18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5086773" y="5623955"/>
            <a:ext cx="2276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Flexible Light Mat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98444" y="4778070"/>
            <a:ext cx="4977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34373" y="4786788"/>
            <a:ext cx="4977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844857" y="4361047"/>
            <a:ext cx="676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Light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998139" y="4800599"/>
            <a:ext cx="4977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908623" y="4374858"/>
            <a:ext cx="676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Light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4178" y="1592759"/>
            <a:ext cx="4222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Concept Overview: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0156" y="850750"/>
            <a:ext cx="256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6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8800" y="820396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</p:spTree>
    <p:extLst>
      <p:ext uri="{BB962C8B-B14F-4D97-AF65-F5344CB8AC3E}">
        <p14:creationId xmlns:p14="http://schemas.microsoft.com/office/powerpoint/2010/main" val="415161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https://mail-attachment.googleusercontent.com/attachment/u/0/?ui=2&amp;ik=b0989c2af6&amp;view=att&amp;th=136b748c43301668&amp;attid=0.2&amp;disp=inline&amp;realattid=f_h12frjft1&amp;safe=1&amp;zw&amp;saduie=AG9B_P_3er2MAzZUtwpHvM7_VGLn&amp;sadet=1334514973971&amp;sads=9HeZ5mcJHt1_g6LHTNY81b2Zja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mail-attachment.googleusercontent.com/attachment/u/0/?ui=2&amp;ik=b0989c2af6&amp;view=att&amp;th=136b748c43301668&amp;attid=0.2&amp;disp=inline&amp;realattid=f_h12frjft1&amp;safe=1&amp;zw&amp;saduie=AG9B_P_3er2MAzZUtwpHvM7_VGLn&amp;sadet=1334514973971&amp;sads=9HeZ5mcJHt1_g6LHTNY81b2Zja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" y="1752600"/>
            <a:ext cx="7810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0156" y="850750"/>
            <a:ext cx="256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6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7244" y="825350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</p:spTree>
    <p:extLst>
      <p:ext uri="{BB962C8B-B14F-4D97-AF65-F5344CB8AC3E}">
        <p14:creationId xmlns:p14="http://schemas.microsoft.com/office/powerpoint/2010/main" val="317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69591" y="4162697"/>
            <a:ext cx="254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40 - 50 million Americans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1088614" y="3665837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Acne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70375" y="5655837"/>
            <a:ext cx="2719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Up to 58 </a:t>
            </a:r>
            <a:r>
              <a:rPr lang="en-US" i="1" dirty="0"/>
              <a:t>million </a:t>
            </a:r>
            <a:r>
              <a:rPr lang="en-US" i="1" dirty="0" smtClean="0"/>
              <a:t>Americans</a:t>
            </a:r>
            <a:endParaRPr lang="en-US" i="1" dirty="0"/>
          </a:p>
        </p:txBody>
      </p:sp>
      <p:sp>
        <p:nvSpPr>
          <p:cNvPr id="37" name="Rectangle 36"/>
          <p:cNvSpPr/>
          <p:nvPr/>
        </p:nvSpPr>
        <p:spPr>
          <a:xfrm>
            <a:off x="1650858" y="5112759"/>
            <a:ext cx="2980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Actinic Keratosis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94648" y="2948228"/>
            <a:ext cx="2590800" cy="2428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879460" y="3684734"/>
            <a:ext cx="1319821" cy="1295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5410200" y="4880587"/>
            <a:ext cx="1444329" cy="14179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567282" y="3793365"/>
            <a:ext cx="19914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US Population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</a:rPr>
              <a:t>312 million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35807" y="2184975"/>
            <a:ext cx="214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13 million Americans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3131412" y="1600200"/>
            <a:ext cx="2153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Skin Cancer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276195" y="2326289"/>
            <a:ext cx="788801" cy="8068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28308" y="3020687"/>
            <a:ext cx="214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15 million Americans</a:t>
            </a:r>
            <a:endParaRPr lang="en-US" i="1" dirty="0"/>
          </a:p>
        </p:txBody>
      </p:sp>
      <p:sp>
        <p:nvSpPr>
          <p:cNvPr id="46" name="Rectangle 45"/>
          <p:cNvSpPr/>
          <p:nvPr/>
        </p:nvSpPr>
        <p:spPr>
          <a:xfrm>
            <a:off x="1555660" y="2515601"/>
            <a:ext cx="1661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Jaundice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550256" y="2848612"/>
            <a:ext cx="901881" cy="9101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32183" y="0"/>
            <a:ext cx="56428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Why Does This Matter?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068" y="789482"/>
            <a:ext cx="148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32183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1505" y="79223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2" grpId="0"/>
      <p:bldP spid="43" grpId="0"/>
      <p:bldP spid="44" grpId="0" animBg="1"/>
      <p:bldP spid="45" grpId="0"/>
      <p:bldP spid="46" grpId="0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7257" y="1676400"/>
            <a:ext cx="8469485" cy="4591050"/>
            <a:chOff x="674514" y="1905000"/>
            <a:chExt cx="7794971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514" y="1905000"/>
              <a:ext cx="7794971" cy="421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BFBFBF"/>
                </a:clrFrom>
                <a:clrTo>
                  <a:srgbClr val="BFBFB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16089"/>
              <a:ext cx="958850" cy="2505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Fron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3633581" y="5638800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Silicone Light Mat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38800" y="5156200"/>
            <a:ext cx="685800" cy="533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8667" y="4971534"/>
            <a:ext cx="13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Source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>
          <a:xfrm flipH="1" flipV="1">
            <a:off x="1306390" y="4114800"/>
            <a:ext cx="128934" cy="85673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0600" y="1981200"/>
            <a:ext cx="381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Fiber Optic Transmission Cable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733835" y="2311308"/>
            <a:ext cx="63500" cy="56070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24813" y="342900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Cable Coupling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159691" y="3798332"/>
            <a:ext cx="611626" cy="22697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80156" y="850750"/>
            <a:ext cx="2563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6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27244" y="825350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31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://www.giangrandi.ch/optics/spectrum/visible-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9" y="1893332"/>
            <a:ext cx="6351791" cy="15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/>
          <p:cNvSpPr/>
          <p:nvPr/>
        </p:nvSpPr>
        <p:spPr>
          <a:xfrm rot="5400000">
            <a:off x="3380358" y="-282794"/>
            <a:ext cx="130872" cy="4557274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743911" y="1524000"/>
            <a:ext cx="340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Visible Light Spectrum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4179" y="4626799"/>
            <a:ext cx="474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What wavelength light to use?</a:t>
            </a:r>
            <a:endParaRPr lang="en-US" sz="2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7200" y="51054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Most current PDT devices use one single light wavelength, while different treatments require different light at different wavelengths.</a:t>
            </a:r>
          </a:p>
          <a:p>
            <a:endParaRPr lang="en-US" sz="2400" i="1" dirty="0"/>
          </a:p>
          <a:p>
            <a:r>
              <a:rPr lang="en-US" sz="2400" i="1" dirty="0" smtClean="0"/>
              <a:t>Our device incorporates </a:t>
            </a:r>
            <a:r>
              <a:rPr lang="en-US" sz="2400" i="1" u="sng" dirty="0" smtClean="0">
                <a:solidFill>
                  <a:schemeClr val="tx2"/>
                </a:solidFill>
              </a:rPr>
              <a:t>multiple</a:t>
            </a:r>
            <a:r>
              <a:rPr lang="en-US" sz="2400" i="1" dirty="0" smtClean="0"/>
              <a:t> frequencies in a </a:t>
            </a:r>
            <a:r>
              <a:rPr lang="en-US" sz="2400" i="1" u="sng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2400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i="1" dirty="0" smtClean="0"/>
              <a:t>device.</a:t>
            </a:r>
            <a:endParaRPr lang="en-US" sz="2400" i="1" dirty="0"/>
          </a:p>
        </p:txBody>
      </p:sp>
      <p:sp>
        <p:nvSpPr>
          <p:cNvPr id="49" name="Left Brace 48"/>
          <p:cNvSpPr/>
          <p:nvPr/>
        </p:nvSpPr>
        <p:spPr>
          <a:xfrm rot="16200000" flipV="1">
            <a:off x="2020803" y="3208959"/>
            <a:ext cx="130875" cy="461605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83848" y="3505199"/>
                <a:ext cx="1944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412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  <m:r>
                        <a:rPr lang="en-US" b="0" i="1" smtClean="0">
                          <a:latin typeface="Cambria Math"/>
                        </a:rPr>
                        <m:t>−422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48" y="3505199"/>
                <a:ext cx="19447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38506" y="3372087"/>
                <a:ext cx="9286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6" y="3372087"/>
                <a:ext cx="928651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/>
          <p:cNvSpPr/>
          <p:nvPr/>
        </p:nvSpPr>
        <p:spPr>
          <a:xfrm rot="16200000" flipV="1">
            <a:off x="4095074" y="1746456"/>
            <a:ext cx="146693" cy="3397957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45793" y="3526868"/>
                <a:ext cx="1944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423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  <m:r>
                        <a:rPr lang="en-US" b="0" i="1" smtClean="0">
                          <a:latin typeface="Cambria Math"/>
                        </a:rPr>
                        <m:t>−750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793" y="3526868"/>
                <a:ext cx="19447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20279" y="3867906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Blue Light Therapy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primary design objective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84641" y="3875156"/>
            <a:ext cx="2582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Used for other forms of PDT</a:t>
            </a:r>
          </a:p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(expanded design objective)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7090" y="1893332"/>
            <a:ext cx="2636348" cy="1569660"/>
            <a:chOff x="6647090" y="1893332"/>
            <a:chExt cx="2636348" cy="1569660"/>
          </a:xfrm>
        </p:grpSpPr>
        <p:sp>
          <p:nvSpPr>
            <p:cNvPr id="46" name="Rectangle 45"/>
            <p:cNvSpPr/>
            <p:nvPr/>
          </p:nvSpPr>
          <p:spPr>
            <a:xfrm>
              <a:off x="7073638" y="1893332"/>
              <a:ext cx="22098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Safe</a:t>
              </a:r>
            </a:p>
            <a:p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Effective</a:t>
              </a:r>
            </a:p>
            <a:p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Approved</a:t>
              </a:r>
              <a:endParaRPr lang="en-US" sz="3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47090" y="1893332"/>
              <a:ext cx="596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ingdings"/>
                </a:rPr>
                <a:t>þ</a:t>
              </a:r>
              <a:endPara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47090" y="2326332"/>
              <a:ext cx="596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ingdings"/>
                </a:rPr>
                <a:t>þ</a:t>
              </a:r>
              <a:endPara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49832" y="2793430"/>
              <a:ext cx="596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ingdings"/>
                </a:rPr>
                <a:t>þ</a:t>
              </a:r>
              <a:endPara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50000" y="838050"/>
            <a:ext cx="256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0" y="820396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699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869" y="2750947"/>
            <a:ext cx="1629957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794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2" y="3296252"/>
            <a:ext cx="1694456" cy="226218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8" name="Group 1047"/>
          <p:cNvGrpSpPr/>
          <p:nvPr/>
        </p:nvGrpSpPr>
        <p:grpSpPr>
          <a:xfrm>
            <a:off x="6299112" y="4022369"/>
            <a:ext cx="2065234" cy="316077"/>
            <a:chOff x="6593480" y="3900323"/>
            <a:chExt cx="1864720" cy="31607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6593480" y="4064001"/>
              <a:ext cx="1864720" cy="2841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6593480" y="3900323"/>
              <a:ext cx="1684741" cy="1128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6593480" y="4216399"/>
              <a:ext cx="1684741" cy="1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9" name="Group 1048"/>
          <p:cNvGrpSpPr/>
          <p:nvPr/>
        </p:nvGrpSpPr>
        <p:grpSpPr>
          <a:xfrm>
            <a:off x="6299112" y="4016792"/>
            <a:ext cx="2065234" cy="316077"/>
            <a:chOff x="5943600" y="5943600"/>
            <a:chExt cx="1864720" cy="31607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5943600" y="6107278"/>
              <a:ext cx="1864720" cy="2841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5943600" y="5943600"/>
              <a:ext cx="1684741" cy="1128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943600" y="6259676"/>
              <a:ext cx="1684741" cy="1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Group 1049"/>
          <p:cNvGrpSpPr/>
          <p:nvPr/>
        </p:nvGrpSpPr>
        <p:grpSpPr>
          <a:xfrm>
            <a:off x="6306946" y="4016792"/>
            <a:ext cx="2065234" cy="316077"/>
            <a:chOff x="2664551" y="5959035"/>
            <a:chExt cx="1864720" cy="316077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664551" y="6122713"/>
              <a:ext cx="1864720" cy="28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64551" y="5959035"/>
              <a:ext cx="1684741" cy="112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664551" y="6275111"/>
              <a:ext cx="1684741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94371" y="5726796"/>
            <a:ext cx="2522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Light Source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13898" y="5799983"/>
            <a:ext cx="2785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Light Filter Array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97" y="1447800"/>
            <a:ext cx="29983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Light Filter Array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4487" y="1965825"/>
            <a:ext cx="8183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The design gives clinicians flexibility by incorporating light at various wavelengths in a single device for different treatments.</a:t>
            </a:r>
            <a:endParaRPr lang="en-US" sz="2400" i="1" dirty="0"/>
          </a:p>
        </p:txBody>
      </p:sp>
      <p:sp>
        <p:nvSpPr>
          <p:cNvPr id="34" name="Rectangle 33"/>
          <p:cNvSpPr/>
          <p:nvPr/>
        </p:nvSpPr>
        <p:spPr>
          <a:xfrm>
            <a:off x="7010400" y="5869635"/>
            <a:ext cx="2522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Patient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21" y="6169315"/>
            <a:ext cx="26028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i="1" dirty="0" smtClean="0"/>
              <a:t>White Light (380-750nm)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22701" y="6183868"/>
            <a:ext cx="233044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i="1" dirty="0" smtClean="0"/>
              <a:t>Blue light(450-475nm)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776692" y="6183868"/>
            <a:ext cx="239619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i="1" dirty="0" smtClean="0"/>
              <a:t>Violet light(380-450nm)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776692" y="6183868"/>
            <a:ext cx="24384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i="1" dirty="0" smtClean="0"/>
              <a:t>Red light(620-750nm) 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81400" y="2843028"/>
            <a:ext cx="2725546" cy="2747705"/>
          </a:xfrm>
          <a:prstGeom prst="ellipse">
            <a:avLst/>
          </a:prstGeom>
          <a:gradFill flip="none" rotWithShape="1">
            <a:gsLst>
              <a:gs pos="97000">
                <a:schemeClr val="tx1"/>
              </a:gs>
              <a:gs pos="72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4156" y="2848673"/>
            <a:ext cx="2725546" cy="2725546"/>
            <a:chOff x="3962399" y="2959099"/>
            <a:chExt cx="3124199" cy="3124199"/>
          </a:xfrm>
        </p:grpSpPr>
        <p:sp>
          <p:nvSpPr>
            <p:cNvPr id="2" name="Oval 1"/>
            <p:cNvSpPr/>
            <p:nvPr/>
          </p:nvSpPr>
          <p:spPr>
            <a:xfrm>
              <a:off x="3962399" y="2959099"/>
              <a:ext cx="3124199" cy="31241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016499" y="510539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51299" y="4063999"/>
              <a:ext cx="914400" cy="914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095998" y="4038599"/>
              <a:ext cx="914400" cy="914400"/>
            </a:xfrm>
            <a:prstGeom prst="ellipse">
              <a:avLst/>
            </a:prstGeom>
            <a:solidFill>
              <a:srgbClr val="FF505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05400" y="3048000"/>
              <a:ext cx="914400" cy="9144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1727200" y="4186047"/>
            <a:ext cx="209550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600200" y="4338445"/>
            <a:ext cx="2133600" cy="2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05219" y="4033648"/>
            <a:ext cx="2028581" cy="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50000" y="838050"/>
            <a:ext cx="256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28800" y="820396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3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5400000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59879"/>
            <a:ext cx="23241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eform 11"/>
          <p:cNvSpPr/>
          <p:nvPr/>
        </p:nvSpPr>
        <p:spPr>
          <a:xfrm>
            <a:off x="6020229" y="3189747"/>
            <a:ext cx="343417" cy="777861"/>
          </a:xfrm>
          <a:custGeom>
            <a:avLst/>
            <a:gdLst>
              <a:gd name="connsiteX0" fmla="*/ 198602 w 343417"/>
              <a:gd name="connsiteY0" fmla="*/ 0 h 777861"/>
              <a:gd name="connsiteX1" fmla="*/ 343417 w 343417"/>
              <a:gd name="connsiteY1" fmla="*/ 165502 h 777861"/>
              <a:gd name="connsiteX2" fmla="*/ 252391 w 343417"/>
              <a:gd name="connsiteY2" fmla="*/ 422031 h 777861"/>
              <a:gd name="connsiteX3" fmla="*/ 206878 w 343417"/>
              <a:gd name="connsiteY3" fmla="*/ 570983 h 777861"/>
              <a:gd name="connsiteX4" fmla="*/ 144814 w 343417"/>
              <a:gd name="connsiteY4" fmla="*/ 777861 h 777861"/>
              <a:gd name="connsiteX5" fmla="*/ 0 w 343417"/>
              <a:gd name="connsiteY5" fmla="*/ 740623 h 777861"/>
              <a:gd name="connsiteX6" fmla="*/ 4137 w 343417"/>
              <a:gd name="connsiteY6" fmla="*/ 521332 h 777861"/>
              <a:gd name="connsiteX7" fmla="*/ 86888 w 343417"/>
              <a:gd name="connsiteY7" fmla="*/ 326867 h 777861"/>
              <a:gd name="connsiteX8" fmla="*/ 198602 w 343417"/>
              <a:gd name="connsiteY8" fmla="*/ 0 h 77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417" h="777861">
                <a:moveTo>
                  <a:pt x="198602" y="0"/>
                </a:moveTo>
                <a:lnTo>
                  <a:pt x="343417" y="165502"/>
                </a:lnTo>
                <a:lnTo>
                  <a:pt x="252391" y="422031"/>
                </a:lnTo>
                <a:lnTo>
                  <a:pt x="206878" y="570983"/>
                </a:lnTo>
                <a:lnTo>
                  <a:pt x="144814" y="777861"/>
                </a:lnTo>
                <a:lnTo>
                  <a:pt x="0" y="740623"/>
                </a:lnTo>
                <a:lnTo>
                  <a:pt x="4137" y="521332"/>
                </a:lnTo>
                <a:lnTo>
                  <a:pt x="86888" y="326867"/>
                </a:lnTo>
                <a:lnTo>
                  <a:pt x="198602" y="0"/>
                </a:lnTo>
                <a:close/>
              </a:path>
            </a:pathLst>
          </a:custGeom>
          <a:solidFill>
            <a:srgbClr val="B9CDE5">
              <a:alpha val="76078"/>
            </a:srgbClr>
          </a:solidFill>
          <a:ln>
            <a:solidFill>
              <a:srgbClr val="385D8A">
                <a:alpha val="6196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370320" y="3141850"/>
            <a:ext cx="784860" cy="1051560"/>
          </a:xfrm>
          <a:custGeom>
            <a:avLst/>
            <a:gdLst>
              <a:gd name="connsiteX0" fmla="*/ 22860 w 784860"/>
              <a:gd name="connsiteY0" fmla="*/ 1051560 h 1051560"/>
              <a:gd name="connsiteX1" fmla="*/ 137160 w 784860"/>
              <a:gd name="connsiteY1" fmla="*/ 967740 h 1051560"/>
              <a:gd name="connsiteX2" fmla="*/ 358140 w 784860"/>
              <a:gd name="connsiteY2" fmla="*/ 937260 h 1051560"/>
              <a:gd name="connsiteX3" fmla="*/ 556260 w 784860"/>
              <a:gd name="connsiteY3" fmla="*/ 944880 h 1051560"/>
              <a:gd name="connsiteX4" fmla="*/ 746760 w 784860"/>
              <a:gd name="connsiteY4" fmla="*/ 1028700 h 1051560"/>
              <a:gd name="connsiteX5" fmla="*/ 746760 w 784860"/>
              <a:gd name="connsiteY5" fmla="*/ 1028700 h 1051560"/>
              <a:gd name="connsiteX6" fmla="*/ 746760 w 784860"/>
              <a:gd name="connsiteY6" fmla="*/ 922020 h 1051560"/>
              <a:gd name="connsiteX7" fmla="*/ 693420 w 784860"/>
              <a:gd name="connsiteY7" fmla="*/ 723900 h 1051560"/>
              <a:gd name="connsiteX8" fmla="*/ 739140 w 784860"/>
              <a:gd name="connsiteY8" fmla="*/ 457200 h 1051560"/>
              <a:gd name="connsiteX9" fmla="*/ 784860 w 784860"/>
              <a:gd name="connsiteY9" fmla="*/ 99060 h 1051560"/>
              <a:gd name="connsiteX10" fmla="*/ 495300 w 784860"/>
              <a:gd name="connsiteY10" fmla="*/ 0 h 1051560"/>
              <a:gd name="connsiteX11" fmla="*/ 220980 w 784860"/>
              <a:gd name="connsiteY11" fmla="*/ 15240 h 1051560"/>
              <a:gd name="connsiteX12" fmla="*/ 99060 w 784860"/>
              <a:gd name="connsiteY12" fmla="*/ 53340 h 1051560"/>
              <a:gd name="connsiteX13" fmla="*/ 22860 w 784860"/>
              <a:gd name="connsiteY13" fmla="*/ 137160 h 1051560"/>
              <a:gd name="connsiteX14" fmla="*/ 0 w 784860"/>
              <a:gd name="connsiteY14" fmla="*/ 304800 h 1051560"/>
              <a:gd name="connsiteX15" fmla="*/ 106680 w 784860"/>
              <a:gd name="connsiteY15" fmla="*/ 754380 h 1051560"/>
              <a:gd name="connsiteX16" fmla="*/ 22860 w 784860"/>
              <a:gd name="connsiteY16" fmla="*/ 105156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4860" h="1051560">
                <a:moveTo>
                  <a:pt x="22860" y="1051560"/>
                </a:moveTo>
                <a:lnTo>
                  <a:pt x="137160" y="967740"/>
                </a:lnTo>
                <a:lnTo>
                  <a:pt x="358140" y="937260"/>
                </a:lnTo>
                <a:lnTo>
                  <a:pt x="556260" y="944880"/>
                </a:lnTo>
                <a:lnTo>
                  <a:pt x="746760" y="1028700"/>
                </a:lnTo>
                <a:lnTo>
                  <a:pt x="746760" y="1028700"/>
                </a:lnTo>
                <a:lnTo>
                  <a:pt x="746760" y="922020"/>
                </a:lnTo>
                <a:lnTo>
                  <a:pt x="693420" y="723900"/>
                </a:lnTo>
                <a:lnTo>
                  <a:pt x="739140" y="457200"/>
                </a:lnTo>
                <a:lnTo>
                  <a:pt x="784860" y="99060"/>
                </a:lnTo>
                <a:lnTo>
                  <a:pt x="495300" y="0"/>
                </a:lnTo>
                <a:lnTo>
                  <a:pt x="220980" y="15240"/>
                </a:lnTo>
                <a:lnTo>
                  <a:pt x="99060" y="53340"/>
                </a:lnTo>
                <a:lnTo>
                  <a:pt x="22860" y="137160"/>
                </a:lnTo>
                <a:lnTo>
                  <a:pt x="0" y="304800"/>
                </a:lnTo>
                <a:lnTo>
                  <a:pt x="106680" y="754380"/>
                </a:lnTo>
                <a:lnTo>
                  <a:pt x="22860" y="1051560"/>
                </a:lnTo>
                <a:close/>
              </a:path>
            </a:pathLst>
          </a:custGeom>
          <a:solidFill>
            <a:srgbClr val="E46C0A">
              <a:alpha val="74902"/>
            </a:srgbClr>
          </a:solidFill>
          <a:ln>
            <a:solidFill>
              <a:srgbClr val="E46C0A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359978" y="3309490"/>
            <a:ext cx="805543" cy="1001486"/>
          </a:xfrm>
          <a:custGeom>
            <a:avLst/>
            <a:gdLst>
              <a:gd name="connsiteX0" fmla="*/ 10886 w 805543"/>
              <a:gd name="connsiteY0" fmla="*/ 10886 h 1001486"/>
              <a:gd name="connsiteX1" fmla="*/ 261257 w 805543"/>
              <a:gd name="connsiteY1" fmla="*/ 87086 h 1001486"/>
              <a:gd name="connsiteX2" fmla="*/ 555172 w 805543"/>
              <a:gd name="connsiteY2" fmla="*/ 65314 h 1001486"/>
              <a:gd name="connsiteX3" fmla="*/ 772886 w 805543"/>
              <a:gd name="connsiteY3" fmla="*/ 21772 h 1001486"/>
              <a:gd name="connsiteX4" fmla="*/ 805543 w 805543"/>
              <a:gd name="connsiteY4" fmla="*/ 0 h 1001486"/>
              <a:gd name="connsiteX5" fmla="*/ 772886 w 805543"/>
              <a:gd name="connsiteY5" fmla="*/ 228600 h 1001486"/>
              <a:gd name="connsiteX6" fmla="*/ 707572 w 805543"/>
              <a:gd name="connsiteY6" fmla="*/ 598714 h 1001486"/>
              <a:gd name="connsiteX7" fmla="*/ 751114 w 805543"/>
              <a:gd name="connsiteY7" fmla="*/ 794657 h 1001486"/>
              <a:gd name="connsiteX8" fmla="*/ 783772 w 805543"/>
              <a:gd name="connsiteY8" fmla="*/ 914400 h 1001486"/>
              <a:gd name="connsiteX9" fmla="*/ 620486 w 805543"/>
              <a:gd name="connsiteY9" fmla="*/ 979714 h 1001486"/>
              <a:gd name="connsiteX10" fmla="*/ 381000 w 805543"/>
              <a:gd name="connsiteY10" fmla="*/ 1001486 h 1001486"/>
              <a:gd name="connsiteX11" fmla="*/ 108857 w 805543"/>
              <a:gd name="connsiteY11" fmla="*/ 968829 h 1001486"/>
              <a:gd name="connsiteX12" fmla="*/ 32657 w 805543"/>
              <a:gd name="connsiteY12" fmla="*/ 925286 h 1001486"/>
              <a:gd name="connsiteX13" fmla="*/ 32657 w 805543"/>
              <a:gd name="connsiteY13" fmla="*/ 849086 h 1001486"/>
              <a:gd name="connsiteX14" fmla="*/ 97972 w 805543"/>
              <a:gd name="connsiteY14" fmla="*/ 620486 h 1001486"/>
              <a:gd name="connsiteX15" fmla="*/ 0 w 805543"/>
              <a:gd name="connsiteY15" fmla="*/ 195943 h 1001486"/>
              <a:gd name="connsiteX16" fmla="*/ 10886 w 805543"/>
              <a:gd name="connsiteY16" fmla="*/ 108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5543" h="1001486">
                <a:moveTo>
                  <a:pt x="10886" y="10886"/>
                </a:moveTo>
                <a:lnTo>
                  <a:pt x="261257" y="87086"/>
                </a:lnTo>
                <a:lnTo>
                  <a:pt x="555172" y="65314"/>
                </a:lnTo>
                <a:lnTo>
                  <a:pt x="772886" y="21772"/>
                </a:lnTo>
                <a:lnTo>
                  <a:pt x="805543" y="0"/>
                </a:lnTo>
                <a:lnTo>
                  <a:pt x="772886" y="228600"/>
                </a:lnTo>
                <a:lnTo>
                  <a:pt x="707572" y="598714"/>
                </a:lnTo>
                <a:lnTo>
                  <a:pt x="751114" y="794657"/>
                </a:lnTo>
                <a:lnTo>
                  <a:pt x="783772" y="914400"/>
                </a:lnTo>
                <a:lnTo>
                  <a:pt x="620486" y="979714"/>
                </a:lnTo>
                <a:lnTo>
                  <a:pt x="381000" y="1001486"/>
                </a:lnTo>
                <a:lnTo>
                  <a:pt x="108857" y="968829"/>
                </a:lnTo>
                <a:lnTo>
                  <a:pt x="32657" y="925286"/>
                </a:lnTo>
                <a:lnTo>
                  <a:pt x="32657" y="849086"/>
                </a:lnTo>
                <a:lnTo>
                  <a:pt x="97972" y="620486"/>
                </a:lnTo>
                <a:lnTo>
                  <a:pt x="0" y="195943"/>
                </a:lnTo>
                <a:lnTo>
                  <a:pt x="10886" y="10886"/>
                </a:lnTo>
                <a:close/>
              </a:path>
            </a:pathLst>
          </a:custGeom>
          <a:solidFill>
            <a:srgbClr val="948A54">
              <a:alpha val="69804"/>
            </a:srgbClr>
          </a:solidFill>
          <a:ln>
            <a:solidFill>
              <a:srgbClr val="4A452A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362700" y="4581078"/>
            <a:ext cx="395288" cy="1062037"/>
          </a:xfrm>
          <a:custGeom>
            <a:avLst/>
            <a:gdLst>
              <a:gd name="connsiteX0" fmla="*/ 19050 w 395288"/>
              <a:gd name="connsiteY0" fmla="*/ 0 h 1062037"/>
              <a:gd name="connsiteX1" fmla="*/ 109538 w 395288"/>
              <a:gd name="connsiteY1" fmla="*/ 42862 h 1062037"/>
              <a:gd name="connsiteX2" fmla="*/ 190500 w 395288"/>
              <a:gd name="connsiteY2" fmla="*/ 42862 h 1062037"/>
              <a:gd name="connsiteX3" fmla="*/ 276225 w 395288"/>
              <a:gd name="connsiteY3" fmla="*/ 42862 h 1062037"/>
              <a:gd name="connsiteX4" fmla="*/ 347663 w 395288"/>
              <a:gd name="connsiteY4" fmla="*/ 42862 h 1062037"/>
              <a:gd name="connsiteX5" fmla="*/ 395288 w 395288"/>
              <a:gd name="connsiteY5" fmla="*/ 33337 h 1062037"/>
              <a:gd name="connsiteX6" fmla="*/ 290513 w 395288"/>
              <a:gd name="connsiteY6" fmla="*/ 595312 h 1062037"/>
              <a:gd name="connsiteX7" fmla="*/ 285750 w 395288"/>
              <a:gd name="connsiteY7" fmla="*/ 700087 h 1062037"/>
              <a:gd name="connsiteX8" fmla="*/ 271463 w 395288"/>
              <a:gd name="connsiteY8" fmla="*/ 766762 h 1062037"/>
              <a:gd name="connsiteX9" fmla="*/ 257175 w 395288"/>
              <a:gd name="connsiteY9" fmla="*/ 842962 h 1062037"/>
              <a:gd name="connsiteX10" fmla="*/ 228600 w 395288"/>
              <a:gd name="connsiteY10" fmla="*/ 1057275 h 1062037"/>
              <a:gd name="connsiteX11" fmla="*/ 157163 w 395288"/>
              <a:gd name="connsiteY11" fmla="*/ 1057275 h 1062037"/>
              <a:gd name="connsiteX12" fmla="*/ 80963 w 395288"/>
              <a:gd name="connsiteY12" fmla="*/ 1062037 h 1062037"/>
              <a:gd name="connsiteX13" fmla="*/ 19050 w 395288"/>
              <a:gd name="connsiteY13" fmla="*/ 1057275 h 1062037"/>
              <a:gd name="connsiteX14" fmla="*/ 0 w 395288"/>
              <a:gd name="connsiteY14" fmla="*/ 1057275 h 1062037"/>
              <a:gd name="connsiteX15" fmla="*/ 33338 w 395288"/>
              <a:gd name="connsiteY15" fmla="*/ 628650 h 1062037"/>
              <a:gd name="connsiteX16" fmla="*/ 42863 w 395288"/>
              <a:gd name="connsiteY16" fmla="*/ 490537 h 1062037"/>
              <a:gd name="connsiteX17" fmla="*/ 42863 w 395288"/>
              <a:gd name="connsiteY17" fmla="*/ 390525 h 1062037"/>
              <a:gd name="connsiteX18" fmla="*/ 33338 w 395288"/>
              <a:gd name="connsiteY18" fmla="*/ 204787 h 1062037"/>
              <a:gd name="connsiteX19" fmla="*/ 19050 w 395288"/>
              <a:gd name="connsiteY19" fmla="*/ 0 h 10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5288" h="1062037">
                <a:moveTo>
                  <a:pt x="19050" y="0"/>
                </a:moveTo>
                <a:lnTo>
                  <a:pt x="109538" y="42862"/>
                </a:lnTo>
                <a:lnTo>
                  <a:pt x="190500" y="42862"/>
                </a:lnTo>
                <a:lnTo>
                  <a:pt x="276225" y="42862"/>
                </a:lnTo>
                <a:lnTo>
                  <a:pt x="347663" y="42862"/>
                </a:lnTo>
                <a:lnTo>
                  <a:pt x="395288" y="33337"/>
                </a:lnTo>
                <a:lnTo>
                  <a:pt x="290513" y="595312"/>
                </a:lnTo>
                <a:lnTo>
                  <a:pt x="285750" y="700087"/>
                </a:lnTo>
                <a:lnTo>
                  <a:pt x="271463" y="766762"/>
                </a:lnTo>
                <a:lnTo>
                  <a:pt x="257175" y="842962"/>
                </a:lnTo>
                <a:lnTo>
                  <a:pt x="228600" y="1057275"/>
                </a:lnTo>
                <a:lnTo>
                  <a:pt x="157163" y="1057275"/>
                </a:lnTo>
                <a:lnTo>
                  <a:pt x="80963" y="1062037"/>
                </a:lnTo>
                <a:lnTo>
                  <a:pt x="19050" y="1057275"/>
                </a:lnTo>
                <a:lnTo>
                  <a:pt x="0" y="1057275"/>
                </a:lnTo>
                <a:lnTo>
                  <a:pt x="33338" y="628650"/>
                </a:lnTo>
                <a:lnTo>
                  <a:pt x="42863" y="490537"/>
                </a:lnTo>
                <a:lnTo>
                  <a:pt x="42863" y="390525"/>
                </a:lnTo>
                <a:lnTo>
                  <a:pt x="33338" y="204787"/>
                </a:lnTo>
                <a:lnTo>
                  <a:pt x="19050" y="0"/>
                </a:lnTo>
                <a:close/>
              </a:path>
            </a:pathLst>
          </a:custGeom>
          <a:solidFill>
            <a:srgbClr val="77933C">
              <a:alpha val="85098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581775" y="2302221"/>
            <a:ext cx="381000" cy="428625"/>
          </a:xfrm>
          <a:custGeom>
            <a:avLst/>
            <a:gdLst>
              <a:gd name="connsiteX0" fmla="*/ 85725 w 381000"/>
              <a:gd name="connsiteY0" fmla="*/ 364332 h 428625"/>
              <a:gd name="connsiteX1" fmla="*/ 157163 w 381000"/>
              <a:gd name="connsiteY1" fmla="*/ 426244 h 428625"/>
              <a:gd name="connsiteX2" fmla="*/ 216694 w 381000"/>
              <a:gd name="connsiteY2" fmla="*/ 426244 h 428625"/>
              <a:gd name="connsiteX3" fmla="*/ 273844 w 381000"/>
              <a:gd name="connsiteY3" fmla="*/ 428625 h 428625"/>
              <a:gd name="connsiteX4" fmla="*/ 342900 w 381000"/>
              <a:gd name="connsiteY4" fmla="*/ 381000 h 428625"/>
              <a:gd name="connsiteX5" fmla="*/ 376238 w 381000"/>
              <a:gd name="connsiteY5" fmla="*/ 269082 h 428625"/>
              <a:gd name="connsiteX6" fmla="*/ 381000 w 381000"/>
              <a:gd name="connsiteY6" fmla="*/ 221457 h 428625"/>
              <a:gd name="connsiteX7" fmla="*/ 381000 w 381000"/>
              <a:gd name="connsiteY7" fmla="*/ 111919 h 428625"/>
              <a:gd name="connsiteX8" fmla="*/ 381000 w 381000"/>
              <a:gd name="connsiteY8" fmla="*/ 50007 h 428625"/>
              <a:gd name="connsiteX9" fmla="*/ 381000 w 381000"/>
              <a:gd name="connsiteY9" fmla="*/ 0 h 428625"/>
              <a:gd name="connsiteX10" fmla="*/ 228600 w 381000"/>
              <a:gd name="connsiteY10" fmla="*/ 0 h 428625"/>
              <a:gd name="connsiteX11" fmla="*/ 109538 w 381000"/>
              <a:gd name="connsiteY11" fmla="*/ 0 h 428625"/>
              <a:gd name="connsiteX12" fmla="*/ 71438 w 381000"/>
              <a:gd name="connsiteY12" fmla="*/ 95250 h 428625"/>
              <a:gd name="connsiteX13" fmla="*/ 59531 w 381000"/>
              <a:gd name="connsiteY13" fmla="*/ 159544 h 428625"/>
              <a:gd name="connsiteX14" fmla="*/ 16669 w 381000"/>
              <a:gd name="connsiteY14" fmla="*/ 142875 h 428625"/>
              <a:gd name="connsiteX15" fmla="*/ 2381 w 381000"/>
              <a:gd name="connsiteY15" fmla="*/ 171450 h 428625"/>
              <a:gd name="connsiteX16" fmla="*/ 0 w 381000"/>
              <a:gd name="connsiteY16" fmla="*/ 221457 h 428625"/>
              <a:gd name="connsiteX17" fmla="*/ 23813 w 381000"/>
              <a:gd name="connsiteY17" fmla="*/ 297657 h 428625"/>
              <a:gd name="connsiteX18" fmla="*/ 85725 w 381000"/>
              <a:gd name="connsiteY18" fmla="*/ 36433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428625">
                <a:moveTo>
                  <a:pt x="85725" y="364332"/>
                </a:moveTo>
                <a:lnTo>
                  <a:pt x="157163" y="426244"/>
                </a:lnTo>
                <a:lnTo>
                  <a:pt x="216694" y="426244"/>
                </a:lnTo>
                <a:lnTo>
                  <a:pt x="273844" y="428625"/>
                </a:lnTo>
                <a:lnTo>
                  <a:pt x="342900" y="381000"/>
                </a:lnTo>
                <a:lnTo>
                  <a:pt x="376238" y="269082"/>
                </a:lnTo>
                <a:lnTo>
                  <a:pt x="381000" y="221457"/>
                </a:lnTo>
                <a:lnTo>
                  <a:pt x="381000" y="111919"/>
                </a:lnTo>
                <a:lnTo>
                  <a:pt x="381000" y="50007"/>
                </a:lnTo>
                <a:lnTo>
                  <a:pt x="381000" y="0"/>
                </a:lnTo>
                <a:lnTo>
                  <a:pt x="228600" y="0"/>
                </a:lnTo>
                <a:lnTo>
                  <a:pt x="109538" y="0"/>
                </a:lnTo>
                <a:lnTo>
                  <a:pt x="71438" y="95250"/>
                </a:lnTo>
                <a:lnTo>
                  <a:pt x="59531" y="159544"/>
                </a:lnTo>
                <a:lnTo>
                  <a:pt x="16669" y="142875"/>
                </a:lnTo>
                <a:lnTo>
                  <a:pt x="2381" y="171450"/>
                </a:lnTo>
                <a:lnTo>
                  <a:pt x="0" y="221457"/>
                </a:lnTo>
                <a:lnTo>
                  <a:pt x="23813" y="297657"/>
                </a:lnTo>
                <a:lnTo>
                  <a:pt x="85725" y="364332"/>
                </a:lnTo>
                <a:close/>
              </a:path>
            </a:pathLst>
          </a:custGeom>
          <a:solidFill>
            <a:srgbClr val="FFFF00">
              <a:alpha val="52157"/>
            </a:srgbClr>
          </a:solidFill>
          <a:ln>
            <a:solidFill>
              <a:srgbClr val="FFFF00">
                <a:alpha val="8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391380" y="2223700"/>
            <a:ext cx="838200" cy="381000"/>
            <a:chOff x="5486400" y="2526268"/>
            <a:chExt cx="838200" cy="381000"/>
          </a:xfrm>
        </p:grpSpPr>
        <p:sp>
          <p:nvSpPr>
            <p:cNvPr id="14" name="Rectangle 13"/>
            <p:cNvSpPr/>
            <p:nvPr/>
          </p:nvSpPr>
          <p:spPr>
            <a:xfrm>
              <a:off x="5486400" y="2526268"/>
              <a:ext cx="838200" cy="3810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00705" y="2526268"/>
              <a:ext cx="609590" cy="369332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Face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0007" y="3388177"/>
            <a:ext cx="838200" cy="381000"/>
            <a:chOff x="5486400" y="2526268"/>
            <a:chExt cx="838200" cy="381000"/>
          </a:xfrm>
          <a:solidFill>
            <a:srgbClr val="B9CDE5"/>
          </a:solidFill>
        </p:grpSpPr>
        <p:sp>
          <p:nvSpPr>
            <p:cNvPr id="23" name="Rectangle 22"/>
            <p:cNvSpPr/>
            <p:nvPr/>
          </p:nvSpPr>
          <p:spPr>
            <a:xfrm>
              <a:off x="5486400" y="2526268"/>
              <a:ext cx="838200" cy="381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9841" y="2537936"/>
              <a:ext cx="776892" cy="369332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Arms</a:t>
              </a:r>
              <a:endParaRPr lang="en-US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4763412" y="4213672"/>
            <a:ext cx="83012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 Hands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4738699" y="5112096"/>
            <a:ext cx="838200" cy="381000"/>
            <a:chOff x="5486400" y="2526268"/>
            <a:chExt cx="838200" cy="381000"/>
          </a:xfrm>
          <a:solidFill>
            <a:srgbClr val="77933C"/>
          </a:solidFill>
        </p:grpSpPr>
        <p:sp>
          <p:nvSpPr>
            <p:cNvPr id="29" name="Rectangle 28"/>
            <p:cNvSpPr/>
            <p:nvPr/>
          </p:nvSpPr>
          <p:spPr>
            <a:xfrm>
              <a:off x="5486400" y="2526268"/>
              <a:ext cx="838200" cy="3810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00705" y="2534814"/>
              <a:ext cx="598241" cy="369332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Legs</a:t>
              </a:r>
              <a:endParaRPr lang="en-US" b="1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896271" y="2597774"/>
            <a:ext cx="71429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Chest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7734113" y="3065347"/>
            <a:ext cx="7623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Back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7734112" y="3992773"/>
            <a:ext cx="762323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Torso</a:t>
            </a:r>
          </a:p>
        </p:txBody>
      </p:sp>
      <p:sp>
        <p:nvSpPr>
          <p:cNvPr id="18" name="Freeform 17"/>
          <p:cNvSpPr/>
          <p:nvPr/>
        </p:nvSpPr>
        <p:spPr>
          <a:xfrm>
            <a:off x="6384925" y="2782440"/>
            <a:ext cx="774700" cy="568325"/>
          </a:xfrm>
          <a:custGeom>
            <a:avLst/>
            <a:gdLst>
              <a:gd name="connsiteX0" fmla="*/ 0 w 774700"/>
              <a:gd name="connsiteY0" fmla="*/ 546100 h 568325"/>
              <a:gd name="connsiteX1" fmla="*/ 9525 w 774700"/>
              <a:gd name="connsiteY1" fmla="*/ 177800 h 568325"/>
              <a:gd name="connsiteX2" fmla="*/ 114300 w 774700"/>
              <a:gd name="connsiteY2" fmla="*/ 117475 h 568325"/>
              <a:gd name="connsiteX3" fmla="*/ 187325 w 774700"/>
              <a:gd name="connsiteY3" fmla="*/ 82550 h 568325"/>
              <a:gd name="connsiteX4" fmla="*/ 228600 w 774700"/>
              <a:gd name="connsiteY4" fmla="*/ 53975 h 568325"/>
              <a:gd name="connsiteX5" fmla="*/ 273050 w 774700"/>
              <a:gd name="connsiteY5" fmla="*/ 0 h 568325"/>
              <a:gd name="connsiteX6" fmla="*/ 371475 w 774700"/>
              <a:gd name="connsiteY6" fmla="*/ 25400 h 568325"/>
              <a:gd name="connsiteX7" fmla="*/ 533400 w 774700"/>
              <a:gd name="connsiteY7" fmla="*/ 6350 h 568325"/>
              <a:gd name="connsiteX8" fmla="*/ 641350 w 774700"/>
              <a:gd name="connsiteY8" fmla="*/ 79375 h 568325"/>
              <a:gd name="connsiteX9" fmla="*/ 758825 w 774700"/>
              <a:gd name="connsiteY9" fmla="*/ 133350 h 568325"/>
              <a:gd name="connsiteX10" fmla="*/ 768350 w 774700"/>
              <a:gd name="connsiteY10" fmla="*/ 133350 h 568325"/>
              <a:gd name="connsiteX11" fmla="*/ 771525 w 774700"/>
              <a:gd name="connsiteY11" fmla="*/ 447675 h 568325"/>
              <a:gd name="connsiteX12" fmla="*/ 774700 w 774700"/>
              <a:gd name="connsiteY12" fmla="*/ 508000 h 568325"/>
              <a:gd name="connsiteX13" fmla="*/ 615950 w 774700"/>
              <a:gd name="connsiteY13" fmla="*/ 546100 h 568325"/>
              <a:gd name="connsiteX14" fmla="*/ 393700 w 774700"/>
              <a:gd name="connsiteY14" fmla="*/ 568325 h 568325"/>
              <a:gd name="connsiteX15" fmla="*/ 187325 w 774700"/>
              <a:gd name="connsiteY15" fmla="*/ 565150 h 568325"/>
              <a:gd name="connsiteX16" fmla="*/ 0 w 774700"/>
              <a:gd name="connsiteY16" fmla="*/ 546100 h 56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4700" h="568325">
                <a:moveTo>
                  <a:pt x="0" y="546100"/>
                </a:moveTo>
                <a:lnTo>
                  <a:pt x="9525" y="177800"/>
                </a:lnTo>
                <a:lnTo>
                  <a:pt x="114300" y="117475"/>
                </a:lnTo>
                <a:lnTo>
                  <a:pt x="187325" y="82550"/>
                </a:lnTo>
                <a:lnTo>
                  <a:pt x="228600" y="53975"/>
                </a:lnTo>
                <a:lnTo>
                  <a:pt x="273050" y="0"/>
                </a:lnTo>
                <a:lnTo>
                  <a:pt x="371475" y="25400"/>
                </a:lnTo>
                <a:lnTo>
                  <a:pt x="533400" y="6350"/>
                </a:lnTo>
                <a:lnTo>
                  <a:pt x="641350" y="79375"/>
                </a:lnTo>
                <a:lnTo>
                  <a:pt x="758825" y="133350"/>
                </a:lnTo>
                <a:lnTo>
                  <a:pt x="768350" y="133350"/>
                </a:lnTo>
                <a:cubicBezTo>
                  <a:pt x="769408" y="238125"/>
                  <a:pt x="770467" y="342900"/>
                  <a:pt x="771525" y="447675"/>
                </a:cubicBezTo>
                <a:lnTo>
                  <a:pt x="774700" y="508000"/>
                </a:lnTo>
                <a:lnTo>
                  <a:pt x="615950" y="546100"/>
                </a:lnTo>
                <a:lnTo>
                  <a:pt x="393700" y="568325"/>
                </a:lnTo>
                <a:lnTo>
                  <a:pt x="187325" y="565150"/>
                </a:lnTo>
                <a:lnTo>
                  <a:pt x="0" y="546100"/>
                </a:lnTo>
                <a:close/>
              </a:path>
            </a:pathLst>
          </a:custGeom>
          <a:solidFill>
            <a:schemeClr val="accent2">
              <a:lumMod val="75000"/>
              <a:alpha val="65882"/>
            </a:schemeClr>
          </a:solidFill>
          <a:ln>
            <a:solidFill>
              <a:schemeClr val="accent2">
                <a:lumMod val="75000"/>
                <a:alpha val="8705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Freeform 2047"/>
          <p:cNvSpPr/>
          <p:nvPr/>
        </p:nvSpPr>
        <p:spPr>
          <a:xfrm>
            <a:off x="5981700" y="4025770"/>
            <a:ext cx="182880" cy="342900"/>
          </a:xfrm>
          <a:custGeom>
            <a:avLst/>
            <a:gdLst>
              <a:gd name="connsiteX0" fmla="*/ 15240 w 182880"/>
              <a:gd name="connsiteY0" fmla="*/ 0 h 342900"/>
              <a:gd name="connsiteX1" fmla="*/ 121920 w 182880"/>
              <a:gd name="connsiteY1" fmla="*/ 7620 h 342900"/>
              <a:gd name="connsiteX2" fmla="*/ 121920 w 182880"/>
              <a:gd name="connsiteY2" fmla="*/ 53340 h 342900"/>
              <a:gd name="connsiteX3" fmla="*/ 167640 w 182880"/>
              <a:gd name="connsiteY3" fmla="*/ 129540 h 342900"/>
              <a:gd name="connsiteX4" fmla="*/ 175260 w 182880"/>
              <a:gd name="connsiteY4" fmla="*/ 220980 h 342900"/>
              <a:gd name="connsiteX5" fmla="*/ 182880 w 182880"/>
              <a:gd name="connsiteY5" fmla="*/ 304800 h 342900"/>
              <a:gd name="connsiteX6" fmla="*/ 182880 w 182880"/>
              <a:gd name="connsiteY6" fmla="*/ 342900 h 342900"/>
              <a:gd name="connsiteX7" fmla="*/ 121920 w 182880"/>
              <a:gd name="connsiteY7" fmla="*/ 342900 h 342900"/>
              <a:gd name="connsiteX8" fmla="*/ 0 w 182880"/>
              <a:gd name="connsiteY8" fmla="*/ 213360 h 342900"/>
              <a:gd name="connsiteX9" fmla="*/ 0 w 182880"/>
              <a:gd name="connsiteY9" fmla="*/ 167640 h 342900"/>
              <a:gd name="connsiteX10" fmla="*/ 15240 w 182880"/>
              <a:gd name="connsiteY10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880" h="342900">
                <a:moveTo>
                  <a:pt x="15240" y="0"/>
                </a:moveTo>
                <a:lnTo>
                  <a:pt x="121920" y="7620"/>
                </a:lnTo>
                <a:lnTo>
                  <a:pt x="121920" y="53340"/>
                </a:lnTo>
                <a:lnTo>
                  <a:pt x="167640" y="129540"/>
                </a:lnTo>
                <a:lnTo>
                  <a:pt x="175260" y="220980"/>
                </a:lnTo>
                <a:lnTo>
                  <a:pt x="182880" y="304800"/>
                </a:lnTo>
                <a:lnTo>
                  <a:pt x="182880" y="342900"/>
                </a:lnTo>
                <a:lnTo>
                  <a:pt x="121920" y="342900"/>
                </a:lnTo>
                <a:lnTo>
                  <a:pt x="0" y="213360"/>
                </a:lnTo>
                <a:lnTo>
                  <a:pt x="0" y="167640"/>
                </a:lnTo>
                <a:lnTo>
                  <a:pt x="15240" y="0"/>
                </a:lnTo>
                <a:close/>
              </a:path>
            </a:pathLst>
          </a:custGeom>
          <a:solidFill>
            <a:srgbClr val="7F7F7F">
              <a:alpha val="50196"/>
            </a:srgbClr>
          </a:solidFill>
          <a:ln>
            <a:solidFill>
              <a:srgbClr val="4A452A">
                <a:alpha val="8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4179" y="1962893"/>
            <a:ext cx="324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Fitting the Patient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4801" y="2550914"/>
            <a:ext cx="44586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Theses are the physical areas </a:t>
            </a:r>
          </a:p>
          <a:p>
            <a:r>
              <a:rPr lang="en-US" sz="2400" i="1" dirty="0" smtClean="0"/>
              <a:t>of focus established from consultations with PDT practitioners and literature research.</a:t>
            </a:r>
          </a:p>
          <a:p>
            <a:endParaRPr lang="en-US" sz="2400" i="1" dirty="0"/>
          </a:p>
          <a:p>
            <a:r>
              <a:rPr lang="en-US" sz="2400" i="1" dirty="0" smtClean="0"/>
              <a:t>A flexible design is important</a:t>
            </a:r>
          </a:p>
          <a:p>
            <a:r>
              <a:rPr lang="en-US" sz="2400" i="1" dirty="0" smtClean="0"/>
              <a:t> to be able to fit all the parts</a:t>
            </a:r>
          </a:p>
          <a:p>
            <a:r>
              <a:rPr lang="en-US" sz="2400" i="1" dirty="0" smtClean="0"/>
              <a:t>of the body comfortably.</a:t>
            </a:r>
            <a:endParaRPr lang="en-US" sz="2400" i="1" dirty="0"/>
          </a:p>
        </p:txBody>
      </p:sp>
      <p:sp>
        <p:nvSpPr>
          <p:cNvPr id="2" name="Freeform 1"/>
          <p:cNvSpPr/>
          <p:nvPr/>
        </p:nvSpPr>
        <p:spPr>
          <a:xfrm>
            <a:off x="6786563" y="4591050"/>
            <a:ext cx="361950" cy="1071563"/>
          </a:xfrm>
          <a:custGeom>
            <a:avLst/>
            <a:gdLst>
              <a:gd name="connsiteX0" fmla="*/ 0 w 361950"/>
              <a:gd name="connsiteY0" fmla="*/ 33338 h 1071563"/>
              <a:gd name="connsiteX1" fmla="*/ 104775 w 361950"/>
              <a:gd name="connsiteY1" fmla="*/ 28575 h 1071563"/>
              <a:gd name="connsiteX2" fmla="*/ 195262 w 361950"/>
              <a:gd name="connsiteY2" fmla="*/ 14288 h 1071563"/>
              <a:gd name="connsiteX3" fmla="*/ 280987 w 361950"/>
              <a:gd name="connsiteY3" fmla="*/ 0 h 1071563"/>
              <a:gd name="connsiteX4" fmla="*/ 333375 w 361950"/>
              <a:gd name="connsiteY4" fmla="*/ 0 h 1071563"/>
              <a:gd name="connsiteX5" fmla="*/ 361950 w 361950"/>
              <a:gd name="connsiteY5" fmla="*/ 0 h 1071563"/>
              <a:gd name="connsiteX6" fmla="*/ 323850 w 361950"/>
              <a:gd name="connsiteY6" fmla="*/ 328613 h 1071563"/>
              <a:gd name="connsiteX7" fmla="*/ 300037 w 361950"/>
              <a:gd name="connsiteY7" fmla="*/ 461963 h 1071563"/>
              <a:gd name="connsiteX8" fmla="*/ 295275 w 361950"/>
              <a:gd name="connsiteY8" fmla="*/ 576263 h 1071563"/>
              <a:gd name="connsiteX9" fmla="*/ 295275 w 361950"/>
              <a:gd name="connsiteY9" fmla="*/ 661988 h 1071563"/>
              <a:gd name="connsiteX10" fmla="*/ 323850 w 361950"/>
              <a:gd name="connsiteY10" fmla="*/ 733425 h 1071563"/>
              <a:gd name="connsiteX11" fmla="*/ 328612 w 361950"/>
              <a:gd name="connsiteY11" fmla="*/ 833438 h 1071563"/>
              <a:gd name="connsiteX12" fmla="*/ 304800 w 361950"/>
              <a:gd name="connsiteY12" fmla="*/ 976313 h 1071563"/>
              <a:gd name="connsiteX13" fmla="*/ 295275 w 361950"/>
              <a:gd name="connsiteY13" fmla="*/ 1071563 h 1071563"/>
              <a:gd name="connsiteX14" fmla="*/ 109537 w 361950"/>
              <a:gd name="connsiteY14" fmla="*/ 1071563 h 1071563"/>
              <a:gd name="connsiteX15" fmla="*/ 85725 w 361950"/>
              <a:gd name="connsiteY15" fmla="*/ 947738 h 1071563"/>
              <a:gd name="connsiteX16" fmla="*/ 80962 w 361950"/>
              <a:gd name="connsiteY16" fmla="*/ 866775 h 1071563"/>
              <a:gd name="connsiteX17" fmla="*/ 95250 w 361950"/>
              <a:gd name="connsiteY17" fmla="*/ 714375 h 1071563"/>
              <a:gd name="connsiteX18" fmla="*/ 80962 w 361950"/>
              <a:gd name="connsiteY18" fmla="*/ 600075 h 1071563"/>
              <a:gd name="connsiteX19" fmla="*/ 52387 w 361950"/>
              <a:gd name="connsiteY19" fmla="*/ 438150 h 1071563"/>
              <a:gd name="connsiteX20" fmla="*/ 14287 w 361950"/>
              <a:gd name="connsiteY20" fmla="*/ 214313 h 1071563"/>
              <a:gd name="connsiteX21" fmla="*/ 0 w 361950"/>
              <a:gd name="connsiteY21" fmla="*/ 33338 h 107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1950" h="1071563">
                <a:moveTo>
                  <a:pt x="0" y="33338"/>
                </a:moveTo>
                <a:lnTo>
                  <a:pt x="104775" y="28575"/>
                </a:lnTo>
                <a:lnTo>
                  <a:pt x="195262" y="14288"/>
                </a:lnTo>
                <a:lnTo>
                  <a:pt x="280987" y="0"/>
                </a:lnTo>
                <a:lnTo>
                  <a:pt x="333375" y="0"/>
                </a:lnTo>
                <a:lnTo>
                  <a:pt x="361950" y="0"/>
                </a:lnTo>
                <a:lnTo>
                  <a:pt x="323850" y="328613"/>
                </a:lnTo>
                <a:lnTo>
                  <a:pt x="300037" y="461963"/>
                </a:lnTo>
                <a:lnTo>
                  <a:pt x="295275" y="576263"/>
                </a:lnTo>
                <a:lnTo>
                  <a:pt x="295275" y="661988"/>
                </a:lnTo>
                <a:lnTo>
                  <a:pt x="323850" y="733425"/>
                </a:lnTo>
                <a:lnTo>
                  <a:pt x="328612" y="833438"/>
                </a:lnTo>
                <a:lnTo>
                  <a:pt x="304800" y="976313"/>
                </a:lnTo>
                <a:lnTo>
                  <a:pt x="295275" y="1071563"/>
                </a:lnTo>
                <a:lnTo>
                  <a:pt x="109537" y="1071563"/>
                </a:lnTo>
                <a:lnTo>
                  <a:pt x="85725" y="947738"/>
                </a:lnTo>
                <a:lnTo>
                  <a:pt x="80962" y="866775"/>
                </a:lnTo>
                <a:lnTo>
                  <a:pt x="95250" y="714375"/>
                </a:lnTo>
                <a:lnTo>
                  <a:pt x="80962" y="600075"/>
                </a:lnTo>
                <a:lnTo>
                  <a:pt x="52387" y="438150"/>
                </a:lnTo>
                <a:lnTo>
                  <a:pt x="14287" y="214313"/>
                </a:lnTo>
                <a:lnTo>
                  <a:pt x="0" y="33338"/>
                </a:lnTo>
                <a:close/>
              </a:path>
            </a:pathLst>
          </a:custGeom>
          <a:solidFill>
            <a:srgbClr val="77933C">
              <a:alpha val="85098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348538" y="4081463"/>
            <a:ext cx="185737" cy="328612"/>
          </a:xfrm>
          <a:custGeom>
            <a:avLst/>
            <a:gdLst>
              <a:gd name="connsiteX0" fmla="*/ 4762 w 185737"/>
              <a:gd name="connsiteY0" fmla="*/ 0 h 328612"/>
              <a:gd name="connsiteX1" fmla="*/ 119062 w 185737"/>
              <a:gd name="connsiteY1" fmla="*/ 0 h 328612"/>
              <a:gd name="connsiteX2" fmla="*/ 176212 w 185737"/>
              <a:gd name="connsiteY2" fmla="*/ 80962 h 328612"/>
              <a:gd name="connsiteX3" fmla="*/ 180975 w 185737"/>
              <a:gd name="connsiteY3" fmla="*/ 180975 h 328612"/>
              <a:gd name="connsiteX4" fmla="*/ 185737 w 185737"/>
              <a:gd name="connsiteY4" fmla="*/ 257175 h 328612"/>
              <a:gd name="connsiteX5" fmla="*/ 152400 w 185737"/>
              <a:gd name="connsiteY5" fmla="*/ 328612 h 328612"/>
              <a:gd name="connsiteX6" fmla="*/ 114300 w 185737"/>
              <a:gd name="connsiteY6" fmla="*/ 319087 h 328612"/>
              <a:gd name="connsiteX7" fmla="*/ 119062 w 185737"/>
              <a:gd name="connsiteY7" fmla="*/ 252412 h 328612"/>
              <a:gd name="connsiteX8" fmla="*/ 76200 w 185737"/>
              <a:gd name="connsiteY8" fmla="*/ 242887 h 328612"/>
              <a:gd name="connsiteX9" fmla="*/ 0 w 185737"/>
              <a:gd name="connsiteY9" fmla="*/ 171450 h 328612"/>
              <a:gd name="connsiteX10" fmla="*/ 0 w 185737"/>
              <a:gd name="connsiteY10" fmla="*/ 76200 h 328612"/>
              <a:gd name="connsiteX11" fmla="*/ 4762 w 185737"/>
              <a:gd name="connsiteY11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737" h="328612">
                <a:moveTo>
                  <a:pt x="4762" y="0"/>
                </a:moveTo>
                <a:lnTo>
                  <a:pt x="119062" y="0"/>
                </a:lnTo>
                <a:lnTo>
                  <a:pt x="176212" y="80962"/>
                </a:lnTo>
                <a:lnTo>
                  <a:pt x="180975" y="180975"/>
                </a:lnTo>
                <a:lnTo>
                  <a:pt x="185737" y="257175"/>
                </a:lnTo>
                <a:lnTo>
                  <a:pt x="152400" y="328612"/>
                </a:lnTo>
                <a:lnTo>
                  <a:pt x="114300" y="319087"/>
                </a:lnTo>
                <a:lnTo>
                  <a:pt x="119062" y="252412"/>
                </a:lnTo>
                <a:lnTo>
                  <a:pt x="76200" y="242887"/>
                </a:lnTo>
                <a:lnTo>
                  <a:pt x="0" y="171450"/>
                </a:lnTo>
                <a:lnTo>
                  <a:pt x="0" y="76200"/>
                </a:lnTo>
                <a:lnTo>
                  <a:pt x="4762" y="0"/>
                </a:lnTo>
                <a:close/>
              </a:path>
            </a:pathLst>
          </a:custGeom>
          <a:solidFill>
            <a:srgbClr val="7F7F7F">
              <a:alpha val="50196"/>
            </a:srgbClr>
          </a:solidFill>
          <a:ln>
            <a:solidFill>
              <a:srgbClr val="4A452A">
                <a:alpha val="8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158038" y="3233738"/>
            <a:ext cx="304800" cy="776287"/>
          </a:xfrm>
          <a:custGeom>
            <a:avLst/>
            <a:gdLst>
              <a:gd name="connsiteX0" fmla="*/ 166687 w 304800"/>
              <a:gd name="connsiteY0" fmla="*/ 0 h 776287"/>
              <a:gd name="connsiteX1" fmla="*/ 19050 w 304800"/>
              <a:gd name="connsiteY1" fmla="*/ 76200 h 776287"/>
              <a:gd name="connsiteX2" fmla="*/ 0 w 304800"/>
              <a:gd name="connsiteY2" fmla="*/ 200025 h 776287"/>
              <a:gd name="connsiteX3" fmla="*/ 57150 w 304800"/>
              <a:gd name="connsiteY3" fmla="*/ 371475 h 776287"/>
              <a:gd name="connsiteX4" fmla="*/ 57150 w 304800"/>
              <a:gd name="connsiteY4" fmla="*/ 481012 h 776287"/>
              <a:gd name="connsiteX5" fmla="*/ 109537 w 304800"/>
              <a:gd name="connsiteY5" fmla="*/ 614362 h 776287"/>
              <a:gd name="connsiteX6" fmla="*/ 171450 w 304800"/>
              <a:gd name="connsiteY6" fmla="*/ 776287 h 776287"/>
              <a:gd name="connsiteX7" fmla="*/ 304800 w 304800"/>
              <a:gd name="connsiteY7" fmla="*/ 771525 h 776287"/>
              <a:gd name="connsiteX8" fmla="*/ 280987 w 304800"/>
              <a:gd name="connsiteY8" fmla="*/ 509587 h 776287"/>
              <a:gd name="connsiteX9" fmla="*/ 247650 w 304800"/>
              <a:gd name="connsiteY9" fmla="*/ 390525 h 776287"/>
              <a:gd name="connsiteX10" fmla="*/ 204787 w 304800"/>
              <a:gd name="connsiteY10" fmla="*/ 300037 h 776287"/>
              <a:gd name="connsiteX11" fmla="*/ 171450 w 304800"/>
              <a:gd name="connsiteY11" fmla="*/ 157162 h 776287"/>
              <a:gd name="connsiteX12" fmla="*/ 166687 w 304800"/>
              <a:gd name="connsiteY12" fmla="*/ 0 h 7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776287">
                <a:moveTo>
                  <a:pt x="166687" y="0"/>
                </a:moveTo>
                <a:lnTo>
                  <a:pt x="19050" y="76200"/>
                </a:lnTo>
                <a:lnTo>
                  <a:pt x="0" y="200025"/>
                </a:lnTo>
                <a:lnTo>
                  <a:pt x="57150" y="371475"/>
                </a:lnTo>
                <a:lnTo>
                  <a:pt x="57150" y="481012"/>
                </a:lnTo>
                <a:lnTo>
                  <a:pt x="109537" y="614362"/>
                </a:lnTo>
                <a:lnTo>
                  <a:pt x="171450" y="776287"/>
                </a:lnTo>
                <a:lnTo>
                  <a:pt x="304800" y="771525"/>
                </a:lnTo>
                <a:lnTo>
                  <a:pt x="280987" y="509587"/>
                </a:lnTo>
                <a:lnTo>
                  <a:pt x="247650" y="390525"/>
                </a:lnTo>
                <a:lnTo>
                  <a:pt x="204787" y="300037"/>
                </a:lnTo>
                <a:lnTo>
                  <a:pt x="171450" y="157162"/>
                </a:lnTo>
                <a:lnTo>
                  <a:pt x="166687" y="0"/>
                </a:lnTo>
                <a:close/>
              </a:path>
            </a:pathLst>
          </a:custGeom>
          <a:solidFill>
            <a:srgbClr val="B9CDE5">
              <a:alpha val="76078"/>
            </a:srgbClr>
          </a:solidFill>
          <a:ln>
            <a:solidFill>
              <a:srgbClr val="385D8A">
                <a:alpha val="6196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50000" y="838050"/>
            <a:ext cx="256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28800" y="820396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864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 animBg="1"/>
      <p:bldP spid="8" grpId="0" animBg="1"/>
      <p:bldP spid="10" grpId="0" animBg="1"/>
      <p:bldP spid="27" grpId="0" animBg="1"/>
      <p:bldP spid="33" grpId="0" animBg="1"/>
      <p:bldP spid="37" grpId="0" animBg="1"/>
      <p:bldP spid="38" grpId="0" animBg="1"/>
      <p:bldP spid="18" grpId="0" animBg="1"/>
      <p:bldP spid="2048" grpId="0" animBg="1"/>
      <p:bldP spid="2" grpId="0" animBg="1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11075"/>
            <a:ext cx="4038600" cy="457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6252" y="3872112"/>
            <a:ext cx="5422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</a:rPr>
              <a:t>Head ≈ 9</a:t>
            </a:r>
            <a:r>
              <a:rPr lang="en-US" sz="2000" i="1" dirty="0">
                <a:solidFill>
                  <a:schemeClr val="tx2"/>
                </a:solidFill>
              </a:rPr>
              <a:t>%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Chest ≈ 9%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Abdomen ≈ </a:t>
            </a:r>
            <a:r>
              <a:rPr lang="en-US" sz="2000" i="1" dirty="0" smtClean="0">
                <a:solidFill>
                  <a:schemeClr val="tx2"/>
                </a:solidFill>
              </a:rPr>
              <a:t>9%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</a:rPr>
              <a:t>Upper/mid/low back and buttocks ≈ 18%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</a:rPr>
              <a:t>Each </a:t>
            </a:r>
            <a:r>
              <a:rPr lang="en-US" sz="2000" i="1" dirty="0">
                <a:solidFill>
                  <a:schemeClr val="tx2"/>
                </a:solidFill>
              </a:rPr>
              <a:t>arm ≈ 9% (front ≈ 4.5%, back ≈ 4.5%)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</a:rPr>
              <a:t>Each </a:t>
            </a:r>
            <a:r>
              <a:rPr lang="en-US" sz="2000" i="1" dirty="0">
                <a:solidFill>
                  <a:schemeClr val="tx2"/>
                </a:solidFill>
              </a:rPr>
              <a:t>leg ≈ 18% total (front ≈ 9%, back ≈ 9</a:t>
            </a:r>
            <a:r>
              <a:rPr lang="en-US" sz="2000" i="1" dirty="0" smtClean="0">
                <a:solidFill>
                  <a:schemeClr val="tx2"/>
                </a:solidFill>
              </a:rPr>
              <a:t>%)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599681"/>
            <a:ext cx="3243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The Rule of </a:t>
            </a:r>
            <a:r>
              <a:rPr lang="en-US" sz="4400" b="1" dirty="0" smtClean="0">
                <a:solidFill>
                  <a:schemeClr val="tx2"/>
                </a:solidFill>
              </a:rPr>
              <a:t>9</a:t>
            </a:r>
            <a:endParaRPr lang="en-US" sz="2800" b="1" baseline="500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780" y="2286000"/>
            <a:ext cx="44094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No more than 9% of the body should be treated by PDT at a time.</a:t>
            </a:r>
            <a:endParaRPr lang="en-US" sz="3200" i="1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2578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Analysis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948" y="8048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50000" y="838050"/>
            <a:ext cx="256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Area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0148" y="851173"/>
            <a:ext cx="336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Wavelength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" y="5817153"/>
                <a:ext cx="8001000" cy="698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𝑆𝑢𝑟𝑓𝑎𝑐𝑒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𝐴𝑟𝑒𝑎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𝑀𝑒𝑑𝐿𝑖𝑇𝑥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/>
                                </a:rPr>
                                <m:t>=.1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𝑆𝑢𝑟𝑓𝑎𝑐𝑒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𝐴𝑟𝑒𝑎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𝑎𝑣𝑔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/>
                                </a:rPr>
                                <m:t>=1.73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𝟕𝟖</m:t>
                      </m:r>
                      <m:r>
                        <a:rPr lang="en-US" sz="1400" b="0" i="0" smtClean="0">
                          <a:solidFill>
                            <a:schemeClr val="tx2"/>
                          </a:solidFill>
                          <a:latin typeface="Cambria Math"/>
                        </a:rPr>
                        <m:t>%</m:t>
                      </m:r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=% </m:t>
                      </m:r>
                      <m:r>
                        <a:rPr lang="en-US" sz="1400" i="1">
                          <a:latin typeface="Cambria Math"/>
                        </a:rPr>
                        <m:t>𝑜𝑓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𝑎𝑣𝑔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𝑎𝑑𝑢𝑙𝑡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𝑡𝑟𝑒𝑎𝑡𝑒𝑑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𝑏𝑦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𝑀𝑒𝑑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𝐿𝑖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𝑇𝑥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817153"/>
                <a:ext cx="8001000" cy="6983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828800" y="820396"/>
            <a:ext cx="160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MedLi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1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30175" y="1643743"/>
            <a:ext cx="44738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Light Delivery Mat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https://mail-attachment.googleusercontent.com/attachment/u/0/?ui=2&amp;ik=b0989c2af6&amp;view=att&amp;th=136b748c43301668&amp;attid=0.2&amp;disp=inline&amp;realattid=f_h12frjft1&amp;safe=1&amp;zw&amp;saduie=AG9B_P_3er2MAzZUtwpHvM7_VGLn&amp;sadet=1334514973971&amp;sads=9HeZ5mcJHt1_g6LHTNY81b2Zja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mail-attachment.googleusercontent.com/attachment/u/0/?ui=2&amp;ik=b0989c2af6&amp;view=att&amp;th=136b748c43301668&amp;attid=0.2&amp;disp=inline&amp;realattid=f_h12frjft1&amp;safe=1&amp;zw&amp;saduie=AG9B_P_3er2MAzZUtwpHvM7_VGLn&amp;sadet=1334514973971&amp;sads=9HeZ5mcJHt1_g6LHTNY81b2Zja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9515" l="3651" r="99348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75"/>
          <a:stretch/>
        </p:blipFill>
        <p:spPr bwMode="auto">
          <a:xfrm rot="21152443">
            <a:off x="-42983" y="2661869"/>
            <a:ext cx="5609488" cy="3225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https://mail-attachment.googleusercontent.com/attachment/u/0/?saduie=AG9B_P_3er2MAzZUtwpHvM7_VGLn&amp;attid=0.5&amp;disp=emb&amp;view=att&amp;th=136b7ddb25e5ad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2799" l="63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784928"/>
            <a:ext cx="4797425" cy="29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52" idx="1"/>
          </p:cNvCxnSpPr>
          <p:nvPr/>
        </p:nvCxnSpPr>
        <p:spPr>
          <a:xfrm flipH="1" flipV="1">
            <a:off x="4039249" y="5481429"/>
            <a:ext cx="1232674" cy="6269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798059" y="5181600"/>
            <a:ext cx="1459741" cy="14991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048000" y="4826000"/>
            <a:ext cx="220980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430299" y="3980765"/>
            <a:ext cx="1901905" cy="7436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025790" y="3340062"/>
            <a:ext cx="1306414" cy="72393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32204" y="3047675"/>
            <a:ext cx="2616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Rubber Silicon</a:t>
            </a:r>
          </a:p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(Flexible, Biocompatible)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32204" y="3708400"/>
            <a:ext cx="252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Titanium Dioxide</a:t>
            </a:r>
          </a:p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(Light </a:t>
            </a:r>
            <a:r>
              <a:rPr lang="en-US" sz="1600" b="1" i="1" dirty="0">
                <a:latin typeface="Arial" pitchFamily="34" charset="0"/>
                <a:cs typeface="Arial" pitchFamily="34" charset="0"/>
              </a:rPr>
              <a:t>s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cattering agent)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71923" y="4432012"/>
            <a:ext cx="272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Stainless Steel Mesh</a:t>
            </a:r>
          </a:p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(For ductility</a:t>
            </a:r>
            <a:r>
              <a:rPr lang="en-US" sz="1600" b="1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malleability</a:t>
            </a:r>
            <a:r>
              <a:rPr lang="en-US" sz="16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271923" y="5105400"/>
            <a:ext cx="2433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Reflective Metlar Sheet</a:t>
            </a:r>
          </a:p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(Reflects light forward)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71923" y="5816024"/>
            <a:ext cx="3119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Side-Glow Fiber Optic Cables </a:t>
            </a:r>
          </a:p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(Emits light throughout mat)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80723" y="2325782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00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61234" y="2387338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Flexible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41115" y="3743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Biocompatible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41115" y="3039275"/>
            <a:ext cx="194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Inexpensive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989220" y="2961540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00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8091" y="3657600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00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26601" y="4375462"/>
            <a:ext cx="26484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Sterilize with Ease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983577" y="4289082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00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93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4" grpId="0"/>
      <p:bldP spid="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5399" y="1435488"/>
            <a:ext cx="62420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Interchangeable Delivery System</a:t>
            </a:r>
            <a:endParaRPr lang="en-US" sz="2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18421" y="1958708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i="1" dirty="0" smtClean="0"/>
              <a:t>We designed a fiber optic coupler that allows different delivery mechanisms to be plugged in, based on the specific treatment.</a:t>
            </a:r>
          </a:p>
        </p:txBody>
      </p:sp>
      <p:pic>
        <p:nvPicPr>
          <p:cNvPr id="21" name="Picture 20" descr="Description: File:Optic fibre-numerical aperture diagram.svg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5524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49226" y="3957935"/>
            <a:ext cx="6242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Physical Consideration</a:t>
            </a:r>
            <a:endParaRPr lang="en-US" sz="2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34340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i="1" dirty="0" smtClean="0"/>
              <a:t>To </a:t>
            </a:r>
            <a:r>
              <a:rPr lang="en-US" sz="2500" i="1" dirty="0"/>
              <a:t>mitigate losses when connecting fiber optic </a:t>
            </a:r>
            <a:r>
              <a:rPr lang="en-US" sz="2500" i="1" dirty="0" smtClean="0"/>
              <a:t>cables, the device is designed to use cables with the same numerical aperture.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267453" y="5633125"/>
                <a:ext cx="1950149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𝑁𝐴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3" y="5633125"/>
                <a:ext cx="1950149" cy="7186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94" y="2764658"/>
            <a:ext cx="5256212" cy="1227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0" b="93381" l="2703" r="8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3553" y="2820482"/>
            <a:ext cx="1001723" cy="10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1320676" y="3316896"/>
            <a:ext cx="58432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20" y="2983283"/>
            <a:ext cx="1061880" cy="90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7003734" y="3436442"/>
            <a:ext cx="52838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977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25184"/>
            <a:ext cx="3429000" cy="36004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32490" y="2667000"/>
                <a:ext cx="5181600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𝑹𝑾𝑳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𝐿𝐶</m:t>
                      </m:r>
                      <m:r>
                        <a:rPr lang="en-US" b="0" i="1" smtClean="0">
                          <a:latin typeface="Cambria Math"/>
                        </a:rPr>
                        <m:t> 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𝐻𝑀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𝑉𝑀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𝐷𝑀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𝐶𝑀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=10×7.2×1.11×.87×.55×.95×1=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490" y="2667000"/>
                <a:ext cx="5181600" cy="6399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22277" y="3826721"/>
                <a:ext cx="4316923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Height</a:t>
                </a:r>
                <a:r>
                  <a:rPr lang="en-US" sz="1600" i="1" dirty="0"/>
                  <a:t> ≈</a:t>
                </a:r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72 in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Load Constant </a:t>
                </a:r>
                <a:r>
                  <a:rPr lang="en-US" sz="1600" i="1" dirty="0"/>
                  <a:t>≈</a:t>
                </a:r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10Lb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Coupling Multiplier=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</a:t>
                </a:r>
              </a:p>
              <a:p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Vertical </a:t>
                </a:r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Location</a:t>
                </a:r>
                <a:r>
                  <a:rPr lang="en-US" sz="1600" i="1" dirty="0"/>
                  <a:t> ≈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36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in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Asymmetry Angle</a:t>
                </a:r>
                <a:r>
                  <a:rPr lang="en-US" sz="1600" i="1" dirty="0"/>
                  <a:t> ≈</a:t>
                </a:r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140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itchFamily="18" charset="0"/>
                        <a:ea typeface="Cambria Math" pitchFamily="18" charset="0"/>
                      </a:rPr>
                      <m:t>°</m:t>
                    </m:r>
                  </m:oMath>
                </a14:m>
                <a:endParaRPr lang="en-US" sz="1600" dirty="0">
                  <a:solidFill>
                    <a:schemeClr val="tx2">
                      <a:lumMod val="75000"/>
                    </a:schemeClr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Horizontal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Multiplier=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7.2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Frequency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Multiplier=.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95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Vertical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Travel </a:t>
                </a:r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Distance</a:t>
                </a:r>
                <a:r>
                  <a:rPr lang="en-US" sz="1600" i="1" dirty="0"/>
                  <a:t> ≈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36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in 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Distance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Multiplier=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.82+(1.8/36)=.87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Asymmetry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Multiplier=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1-.0032*140=.552</a:t>
                </a:r>
              </a:p>
              <a:p>
                <a:r>
                  <a:rPr lang="en-US" sz="1600" dirty="0" smtClean="0">
                    <a:latin typeface="Cambria Math" pitchFamily="18" charset="0"/>
                    <a:ea typeface="Cambria Math" pitchFamily="18" charset="0"/>
                  </a:rPr>
                  <a:t>Vertical </a:t>
                </a:r>
                <a:r>
                  <a:rPr lang="en-US" sz="1600" dirty="0">
                    <a:latin typeface="Cambria Math" pitchFamily="18" charset="0"/>
                    <a:ea typeface="Cambria Math" pitchFamily="18" charset="0"/>
                  </a:rPr>
                  <a:t>Multiplier= </a:t>
                </a: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1-(.003*[36-75])=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Cambria Math" pitchFamily="18" charset="0"/>
                    <a:ea typeface="Cambria Math" pitchFamily="18" charset="0"/>
                  </a:rPr>
                  <a:t>1.117</a:t>
                </a:r>
                <a:endParaRPr lang="en-US" sz="1600" dirty="0">
                  <a:solidFill>
                    <a:schemeClr val="tx2">
                      <a:lumMod val="75000"/>
                    </a:schemeClr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77" y="3826721"/>
                <a:ext cx="4316923" cy="2800767"/>
              </a:xfrm>
              <a:prstGeom prst="rect">
                <a:avLst/>
              </a:prstGeom>
              <a:blipFill rotWithShape="1">
                <a:blip r:embed="rId6"/>
                <a:stretch>
                  <a:fillRect l="-847" t="-1089" b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3961" y="1619006"/>
            <a:ext cx="4308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NIOSH Lifting Limit Formula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5381" y="2142226"/>
            <a:ext cx="679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Based on the design specifications the </a:t>
            </a:r>
            <a:r>
              <a:rPr lang="en-US" b="1" i="1" dirty="0" smtClean="0"/>
              <a:t>Recommended Weight Limit </a:t>
            </a:r>
            <a:r>
              <a:rPr lang="en-US" i="1" dirty="0" smtClean="0"/>
              <a:t>is: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7610" y="3314807"/>
                <a:ext cx="15343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𝟔𝟗</m:t>
                      </m:r>
                      <m:r>
                        <a:rPr lang="en-US" sz="24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𝑳𝒃</m:t>
                      </m:r>
                    </m:oMath>
                  </m:oMathPara>
                </a14:m>
                <a:endParaRPr lang="en-US" sz="24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610" y="3314807"/>
                <a:ext cx="153439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123426" y="3328819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426" y="3328819"/>
                <a:ext cx="4106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091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41" y="2209800"/>
            <a:ext cx="3706918" cy="42403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25400" y="1683266"/>
            <a:ext cx="474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Existing User Interface:</a:t>
            </a:r>
          </a:p>
        </p:txBody>
      </p:sp>
      <p:sp>
        <p:nvSpPr>
          <p:cNvPr id="2" name="TextBox 1"/>
          <p:cNvSpPr txBox="1"/>
          <p:nvPr/>
        </p:nvSpPr>
        <p:spPr>
          <a:xfrm rot="19882867">
            <a:off x="832167" y="2498468"/>
            <a:ext cx="69183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5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1966032">
            <a:off x="7428038" y="5060168"/>
            <a:ext cx="7489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10" name="Rectangle 9"/>
          <p:cNvSpPr/>
          <p:nvPr/>
        </p:nvSpPr>
        <p:spPr>
          <a:xfrm rot="20192541">
            <a:off x="777642" y="5273252"/>
            <a:ext cx="14927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Huh?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2055232">
            <a:off x="7084193" y="2630265"/>
            <a:ext cx="143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What?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2411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ortunebrainstormtech.files.wordpress.com/2011/02/screen-shot-2011-02-10-at-9-52-47-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28975" y="838375"/>
            <a:ext cx="533365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5166"/>
            <a:ext cx="5288189" cy="396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646" y="2133600"/>
            <a:ext cx="5389354" cy="404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96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69591" y="4162697"/>
            <a:ext cx="254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40 - 50 million Americans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1088614" y="3665837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Acne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70375" y="5655837"/>
            <a:ext cx="2719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Up to 58 </a:t>
            </a:r>
            <a:r>
              <a:rPr lang="en-US" i="1" dirty="0"/>
              <a:t>million </a:t>
            </a:r>
            <a:r>
              <a:rPr lang="en-US" i="1" dirty="0" smtClean="0"/>
              <a:t>Americans</a:t>
            </a:r>
            <a:endParaRPr lang="en-US" i="1" dirty="0"/>
          </a:p>
        </p:txBody>
      </p:sp>
      <p:sp>
        <p:nvSpPr>
          <p:cNvPr id="37" name="Rectangle 36"/>
          <p:cNvSpPr/>
          <p:nvPr/>
        </p:nvSpPr>
        <p:spPr>
          <a:xfrm>
            <a:off x="1650858" y="5112759"/>
            <a:ext cx="2980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Actinic Keratosis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94648" y="2948228"/>
            <a:ext cx="2590800" cy="2428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879460" y="3684734"/>
            <a:ext cx="1319821" cy="1295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5410200" y="4880587"/>
            <a:ext cx="1444329" cy="14179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567282" y="3793365"/>
            <a:ext cx="19914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US Population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</a:rPr>
              <a:t>312 million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35807" y="2184975"/>
            <a:ext cx="214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13 million Americans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3131412" y="1600200"/>
            <a:ext cx="2153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Skin Cancer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276195" y="2326289"/>
            <a:ext cx="788801" cy="8068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28308" y="3020687"/>
            <a:ext cx="214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15 million Americans</a:t>
            </a:r>
            <a:endParaRPr lang="en-US" i="1" dirty="0"/>
          </a:p>
        </p:txBody>
      </p:sp>
      <p:sp>
        <p:nvSpPr>
          <p:cNvPr id="46" name="Rectangle 45"/>
          <p:cNvSpPr/>
          <p:nvPr/>
        </p:nvSpPr>
        <p:spPr>
          <a:xfrm>
            <a:off x="1555660" y="2515601"/>
            <a:ext cx="1661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Jaundice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550256" y="2848612"/>
            <a:ext cx="901881" cy="9101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32183" y="0"/>
            <a:ext cx="56428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Why Does This Matter?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236" y="-1"/>
            <a:ext cx="47077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What can be done?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2" descr="http://www.dreamstime.com/blue-light-bulb-thumb49712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799" y1="75333" x2="35799" y2="75333"/>
                        <a14:backgroundMark x1="22781" y1="52222" x2="22781" y2="52222"/>
                        <a14:backgroundMark x1="31953" y1="14000" x2="31953" y2="14000"/>
                        <a14:backgroundMark x1="73077" y1="18667" x2="73077" y2="18667"/>
                        <a14:backgroundMark x1="68639" y1="17778" x2="68639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50" y="2563608"/>
            <a:ext cx="2057400" cy="273914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4.bp.blogspot.com/-LW0AXdV2kzs/TtYQOnM4ycI/AAAAAAAACD4/EWOZTnnU6wg/s1600/getty_rf_photo_of_psoriasis_topical_oint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" r="98986">
                        <a14:foregroundMark x1="41582" y1="77313" x2="41582" y2="77313"/>
                        <a14:foregroundMark x1="45436" y1="75522" x2="45436" y2="75522"/>
                        <a14:foregroundMark x1="52738" y1="75522" x2="52738" y2="75522"/>
                        <a14:foregroundMark x1="56187" y1="77910" x2="56187" y2="77910"/>
                        <a14:foregroundMark x1="65923" y1="74328" x2="65923" y2="74328"/>
                        <a14:foregroundMark x1="72008" y1="62388" x2="72008" y2="62388"/>
                        <a14:foregroundMark x1="73225" y1="61791" x2="73225" y2="61791"/>
                        <a14:foregroundMark x1="78905" y1="62090" x2="78905" y2="62090"/>
                        <a14:foregroundMark x1="83570" y1="61791" x2="83570" y2="61791"/>
                        <a14:foregroundMark x1="89858" y1="61791" x2="89858" y2="61791"/>
                        <a14:foregroundMark x1="96349" y1="61791" x2="96349" y2="61791"/>
                        <a14:foregroundMark x1="46450" y1="71940" x2="46450" y2="71940"/>
                        <a14:foregroundMark x1="38337" y1="72537" x2="38337" y2="72537"/>
                        <a14:foregroundMark x1="38134" y1="75522" x2="38134" y2="75522"/>
                        <a14:foregroundMark x1="38134" y1="81194" x2="38134" y2="81194"/>
                        <a14:foregroundMark x1="37323" y1="85672" x2="37323" y2="85672"/>
                        <a14:foregroundMark x1="36308" y1="89552" x2="36308" y2="89552"/>
                        <a14:foregroundMark x1="37931" y1="94627" x2="39959" y2="95224"/>
                        <a14:foregroundMark x1="47870" y1="95224" x2="47870" y2="95224"/>
                        <a14:foregroundMark x1="51116" y1="95224" x2="52535" y2="95522"/>
                        <a14:foregroundMark x1="60852" y1="95821" x2="60852" y2="95821"/>
                        <a14:foregroundMark x1="65517" y1="94030" x2="65517" y2="94030"/>
                        <a14:foregroundMark x1="75456" y1="92239" x2="75456" y2="92239"/>
                        <a14:foregroundMark x1="79716" y1="92836" x2="81339" y2="92836"/>
                        <a14:foregroundMark x1="85396" y1="91642" x2="85396" y2="91642"/>
                        <a14:foregroundMark x1="89858" y1="87164" x2="89858" y2="87164"/>
                        <a14:foregroundMark x1="93306" y1="85672" x2="93306" y2="85672"/>
                        <a14:foregroundMark x1="93915" y1="77313" x2="92292" y2="77313"/>
                        <a14:foregroundMark x1="85193" y1="75522" x2="85193" y2="75522"/>
                        <a14:foregroundMark x1="81744" y1="75522" x2="81744" y2="75522"/>
                        <a14:foregroundMark x1="76268" y1="78806" x2="76268" y2="78806"/>
                        <a14:foregroundMark x1="71400" y1="80299" x2="70385" y2="81194"/>
                        <a14:backgroundMark x1="44016" y1="24776" x2="44016" y2="24776"/>
                        <a14:backgroundMark x1="52738" y1="27463" x2="52738" y2="27463"/>
                        <a14:backgroundMark x1="65112" y1="39701" x2="65112" y2="39701"/>
                        <a14:backgroundMark x1="79716" y1="45672" x2="79716" y2="45672"/>
                        <a14:backgroundMark x1="78905" y1="32537" x2="78905" y2="32537"/>
                        <a14:backgroundMark x1="75456" y1="24179" x2="75456" y2="24179"/>
                        <a14:backgroundMark x1="74037" y1="20000" x2="71602" y2="19104"/>
                        <a14:backgroundMark x1="69168" y1="16418" x2="68357" y2="16418"/>
                        <a14:backgroundMark x1="68154" y1="16418" x2="63083" y2="14328"/>
                        <a14:backgroundMark x1="57404" y1="9851" x2="55781" y2="8657"/>
                        <a14:backgroundMark x1="52738" y1="7164" x2="50101" y2="6866"/>
                        <a14:backgroundMark x1="49493" y1="6866" x2="48682" y2="6866"/>
                        <a14:backgroundMark x1="46450" y1="7164" x2="45436" y2="8657"/>
                        <a14:backgroundMark x1="49696" y1="24776" x2="50507" y2="26269"/>
                        <a14:backgroundMark x1="57606" y1="27164" x2="58621" y2="28358"/>
                        <a14:backgroundMark x1="58621" y1="28358" x2="60041" y2="29851"/>
                        <a14:backgroundMark x1="68763" y1="27761" x2="68763" y2="27761"/>
                        <a14:backgroundMark x1="76268" y1="18209" x2="80527" y2="13134"/>
                        <a14:backgroundMark x1="84990" y1="8657" x2="84990" y2="8657"/>
                        <a14:backgroundMark x1="36511" y1="5970" x2="36511" y2="5970"/>
                        <a14:backgroundMark x1="34077" y1="5970" x2="34077" y2="5970"/>
                        <a14:backgroundMark x1="32252" y1="3881" x2="32252" y2="3881"/>
                        <a14:backgroundMark x1="29209" y1="3881" x2="29209" y2="3881"/>
                        <a14:backgroundMark x1="26572" y1="2388" x2="26572" y2="2388"/>
                        <a14:backgroundMark x1="24138" y1="1493" x2="24138" y2="1493"/>
                        <a14:backgroundMark x1="22515" y1="896" x2="22515" y2="896"/>
                        <a14:backgroundMark x1="47667" y1="32537" x2="47667" y2="32537"/>
                        <a14:backgroundMark x1="45233" y1="32537" x2="45233" y2="32537"/>
                        <a14:backgroundMark x1="25355" y1="85075" x2="25355" y2="85075"/>
                        <a14:backgroundMark x1="25355" y1="84776" x2="25355" y2="84776"/>
                        <a14:backgroundMark x1="28600" y1="80000" x2="28600" y2="80000"/>
                        <a14:backgroundMark x1="31643" y1="76119" x2="31643" y2="76119"/>
                        <a14:backgroundMark x1="33469" y1="72836" x2="33469" y2="72836"/>
                        <a14:backgroundMark x1="33469" y1="70448" x2="33469" y2="70448"/>
                        <a14:backgroundMark x1="17850" y1="83284" x2="17850" y2="83284"/>
                        <a14:backgroundMark x1="12982" y1="78507" x2="12982" y2="78507"/>
                        <a14:backgroundMark x1="10345" y1="76418" x2="8925" y2="76119"/>
                        <a14:backgroundMark x1="8925" y1="75522" x2="8925" y2="75522"/>
                        <a14:backgroundMark x1="6288" y1="73134" x2="6288" y2="73134"/>
                        <a14:backgroundMark x1="3245" y1="71642" x2="3245" y2="71642"/>
                        <a14:backgroundMark x1="1014" y1="68358" x2="1014" y2="68358"/>
                        <a14:backgroundMark x1="2434" y1="77313" x2="2434" y2="77313"/>
                        <a14:backgroundMark x1="5071" y1="80299" x2="5071" y2="80299"/>
                        <a14:backgroundMark x1="7505" y1="83582" x2="8316" y2="84478"/>
                        <a14:backgroundMark x1="12982" y1="88358" x2="15619" y2="90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0" y="3009526"/>
            <a:ext cx="2590800" cy="1760483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lus 23"/>
          <p:cNvSpPr/>
          <p:nvPr/>
        </p:nvSpPr>
        <p:spPr>
          <a:xfrm>
            <a:off x="2803942" y="3356368"/>
            <a:ext cx="825500" cy="838200"/>
          </a:xfrm>
          <a:prstGeom prst="mathPlus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qual 24"/>
          <p:cNvSpPr/>
          <p:nvPr/>
        </p:nvSpPr>
        <p:spPr>
          <a:xfrm>
            <a:off x="5081929" y="3584967"/>
            <a:ext cx="793750" cy="609600"/>
          </a:xfrm>
          <a:prstGeom prst="mathEqual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&quot;No&quot; Symbol 25"/>
          <p:cNvSpPr/>
          <p:nvPr/>
        </p:nvSpPr>
        <p:spPr>
          <a:xfrm>
            <a:off x="5983831" y="2729735"/>
            <a:ext cx="2682875" cy="2613392"/>
          </a:xfrm>
          <a:prstGeom prst="noSmoking">
            <a:avLst>
              <a:gd name="adj" fmla="val 1122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0000">
                <a:alpha val="92157"/>
              </a:srgb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521293" y="5193675"/>
            <a:ext cx="4191000" cy="100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hotosensitizing 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Agent (PSA)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1052" y="5322279"/>
            <a:ext cx="1326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Blue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Light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Delivery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7170" y="5405146"/>
            <a:ext cx="32168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Treatment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</a:t>
            </a:r>
          </a:p>
          <a:p>
            <a:pPr algn="ctr">
              <a:spcBef>
                <a:spcPct val="2000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Dermatological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Conditions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28928" y="1556847"/>
            <a:ext cx="55963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Photodynamic Therapy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068" y="789482"/>
            <a:ext cx="148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32183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01505" y="79223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70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33143 0.3351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16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53073 0.1571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8" y="7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61632 -0.05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16" y="-2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44827 -0.1326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 animBg="1"/>
      <p:bldP spid="20" grpId="0"/>
      <p:bldP spid="21" grpId="0"/>
      <p:bldP spid="24" grpId="0" animBg="1"/>
      <p:bldP spid="25" grpId="0" animBg="1"/>
      <p:bldP spid="26" grpId="0" animBg="1"/>
      <p:bldP spid="27" grpId="0"/>
      <p:bldP spid="2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Process 3"/>
          <p:cNvSpPr/>
          <p:nvPr/>
        </p:nvSpPr>
        <p:spPr>
          <a:xfrm>
            <a:off x="937539" y="2816376"/>
            <a:ext cx="1423318" cy="57461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Authorization Screen</a:t>
            </a:r>
          </a:p>
        </p:txBody>
      </p:sp>
      <p:sp>
        <p:nvSpPr>
          <p:cNvPr id="65" name="Process 4"/>
          <p:cNvSpPr/>
          <p:nvPr/>
        </p:nvSpPr>
        <p:spPr>
          <a:xfrm>
            <a:off x="2876312" y="2816376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Treatment Setup</a:t>
            </a:r>
            <a:endParaRPr lang="en-US" sz="1400" b="1" dirty="0"/>
          </a:p>
        </p:txBody>
      </p:sp>
      <p:sp>
        <p:nvSpPr>
          <p:cNvPr id="66" name="Process 5"/>
          <p:cNvSpPr/>
          <p:nvPr/>
        </p:nvSpPr>
        <p:spPr>
          <a:xfrm>
            <a:off x="6177283" y="1756320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Paused Treatment</a:t>
            </a:r>
            <a:endParaRPr lang="en-US" sz="1400" b="1" dirty="0"/>
          </a:p>
        </p:txBody>
      </p:sp>
      <p:sp>
        <p:nvSpPr>
          <p:cNvPr id="67" name="Process 6"/>
          <p:cNvSpPr/>
          <p:nvPr/>
        </p:nvSpPr>
        <p:spPr>
          <a:xfrm>
            <a:off x="5057528" y="2817590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Treatment Status</a:t>
            </a:r>
            <a:endParaRPr lang="en-US" sz="1400" b="1" dirty="0"/>
          </a:p>
        </p:txBody>
      </p:sp>
      <p:sp>
        <p:nvSpPr>
          <p:cNvPr id="68" name="Process 8"/>
          <p:cNvSpPr/>
          <p:nvPr/>
        </p:nvSpPr>
        <p:spPr>
          <a:xfrm>
            <a:off x="2876311" y="3846711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Saved Programs</a:t>
            </a:r>
          </a:p>
        </p:txBody>
      </p:sp>
      <p:sp>
        <p:nvSpPr>
          <p:cNvPr id="69" name="Process 9"/>
          <p:cNvSpPr/>
          <p:nvPr/>
        </p:nvSpPr>
        <p:spPr>
          <a:xfrm>
            <a:off x="2618584" y="4822580"/>
            <a:ext cx="1389716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Program</a:t>
            </a:r>
          </a:p>
          <a:p>
            <a:pPr algn="ctr"/>
            <a:r>
              <a:rPr lang="en-US" sz="1400" b="1" dirty="0"/>
              <a:t>Edit</a:t>
            </a:r>
          </a:p>
        </p:txBody>
      </p:sp>
      <p:sp>
        <p:nvSpPr>
          <p:cNvPr id="70" name="Process 11"/>
          <p:cNvSpPr/>
          <p:nvPr/>
        </p:nvSpPr>
        <p:spPr>
          <a:xfrm>
            <a:off x="427136" y="5761567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Wavelength Edit Screen</a:t>
            </a:r>
          </a:p>
        </p:txBody>
      </p:sp>
      <p:cxnSp>
        <p:nvCxnSpPr>
          <p:cNvPr id="71" name="Straight Arrow Connector 70"/>
          <p:cNvCxnSpPr>
            <a:stCxn id="65" idx="3"/>
            <a:endCxn id="67" idx="1"/>
          </p:cNvCxnSpPr>
          <p:nvPr/>
        </p:nvCxnSpPr>
        <p:spPr>
          <a:xfrm>
            <a:off x="4008300" y="3103681"/>
            <a:ext cx="1049228" cy="1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360857" y="3103681"/>
            <a:ext cx="515455" cy="7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/>
          <p:nvPr/>
        </p:nvCxnSpPr>
        <p:spPr>
          <a:xfrm rot="5400000" flipH="1">
            <a:off x="1111267" y="2929955"/>
            <a:ext cx="287305" cy="634759"/>
          </a:xfrm>
          <a:prstGeom prst="bentConnector4">
            <a:avLst>
              <a:gd name="adj1" fmla="val -60833"/>
              <a:gd name="adj2" fmla="val 1294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7" idx="0"/>
            <a:endCxn id="64" idx="0"/>
          </p:cNvCxnSpPr>
          <p:nvPr/>
        </p:nvCxnSpPr>
        <p:spPr>
          <a:xfrm rot="16200000" flipV="1">
            <a:off x="3563927" y="757995"/>
            <a:ext cx="1214" cy="4117976"/>
          </a:xfrm>
          <a:prstGeom prst="bentConnector3">
            <a:avLst>
              <a:gd name="adj1" fmla="val 189303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67" idx="3"/>
          </p:cNvCxnSpPr>
          <p:nvPr/>
        </p:nvCxnSpPr>
        <p:spPr>
          <a:xfrm flipV="1">
            <a:off x="6189516" y="2330930"/>
            <a:ext cx="376227" cy="773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6177284" y="2330930"/>
            <a:ext cx="1105319" cy="921357"/>
          </a:xfrm>
          <a:prstGeom prst="bentConnector3">
            <a:avLst>
              <a:gd name="adj1" fmla="val 289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66" idx="1"/>
            <a:endCxn id="64" idx="0"/>
          </p:cNvCxnSpPr>
          <p:nvPr/>
        </p:nvCxnSpPr>
        <p:spPr>
          <a:xfrm rot="10800000" flipV="1">
            <a:off x="1505547" y="2043624"/>
            <a:ext cx="4671737" cy="772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5" idx="2"/>
          </p:cNvCxnSpPr>
          <p:nvPr/>
        </p:nvCxnSpPr>
        <p:spPr>
          <a:xfrm rot="16200000" flipH="1">
            <a:off x="3215711" y="3617582"/>
            <a:ext cx="455725" cy="2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>
            <a:off x="2947341" y="4621304"/>
            <a:ext cx="401259" cy="1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5400000">
            <a:off x="3571522" y="4621303"/>
            <a:ext cx="401259" cy="1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16381" y="3590357"/>
            <a:ext cx="634759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Denied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85900" y="3102467"/>
            <a:ext cx="961421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Approved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5046" y="2895770"/>
            <a:ext cx="937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Begin Treatment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36021" y="2580456"/>
            <a:ext cx="961421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Resume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9415" y="2462800"/>
            <a:ext cx="661219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Pause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20872" y="1808310"/>
            <a:ext cx="1196922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Stop Treatment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20872" y="2346118"/>
            <a:ext cx="1196922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Stop Treatment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838954" y="3472698"/>
            <a:ext cx="634759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Change</a:t>
            </a:r>
          </a:p>
        </p:txBody>
      </p:sp>
      <p:cxnSp>
        <p:nvCxnSpPr>
          <p:cNvPr id="89" name="Shape 146"/>
          <p:cNvCxnSpPr>
            <a:stCxn id="68" idx="3"/>
          </p:cNvCxnSpPr>
          <p:nvPr/>
        </p:nvCxnSpPr>
        <p:spPr>
          <a:xfrm flipH="1" flipV="1">
            <a:off x="3771503" y="3390985"/>
            <a:ext cx="236796" cy="743031"/>
          </a:xfrm>
          <a:prstGeom prst="bentConnector4">
            <a:avLst>
              <a:gd name="adj1" fmla="val -78813"/>
              <a:gd name="adj2" fmla="val 693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82499" y="3654777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Use Program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65869" y="4342113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Program</a:t>
            </a:r>
          </a:p>
        </p:txBody>
      </p:sp>
      <p:cxnSp>
        <p:nvCxnSpPr>
          <p:cNvPr id="92" name="Straight Connector 91"/>
          <p:cNvCxnSpPr>
            <a:stCxn id="69" idx="2"/>
          </p:cNvCxnSpPr>
          <p:nvPr/>
        </p:nvCxnSpPr>
        <p:spPr>
          <a:xfrm flipH="1">
            <a:off x="2207060" y="5109886"/>
            <a:ext cx="5504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6200000" flipV="1">
            <a:off x="1668941" y="4571767"/>
            <a:ext cx="1055078" cy="211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185900" y="4054807"/>
            <a:ext cx="690413" cy="1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360857" y="4429403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Program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822483" y="4421322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New Program</a:t>
            </a:r>
          </a:p>
        </p:txBody>
      </p:sp>
      <p:sp>
        <p:nvSpPr>
          <p:cNvPr id="97" name="Process 11"/>
          <p:cNvSpPr/>
          <p:nvPr/>
        </p:nvSpPr>
        <p:spPr>
          <a:xfrm>
            <a:off x="6995802" y="4169275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Name Edit Screen</a:t>
            </a:r>
          </a:p>
        </p:txBody>
      </p:sp>
      <p:sp>
        <p:nvSpPr>
          <p:cNvPr id="98" name="Process 11"/>
          <p:cNvSpPr/>
          <p:nvPr/>
        </p:nvSpPr>
        <p:spPr>
          <a:xfrm>
            <a:off x="4105505" y="5786896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Intensity Edit Screen</a:t>
            </a:r>
          </a:p>
        </p:txBody>
      </p:sp>
      <p:sp>
        <p:nvSpPr>
          <p:cNvPr id="99" name="Process 11"/>
          <p:cNvSpPr/>
          <p:nvPr/>
        </p:nvSpPr>
        <p:spPr>
          <a:xfrm>
            <a:off x="6995802" y="5792639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Time Edit Screen</a:t>
            </a:r>
          </a:p>
        </p:txBody>
      </p:sp>
      <p:cxnSp>
        <p:nvCxnSpPr>
          <p:cNvPr id="100" name="Straight Arrow Connector 88"/>
          <p:cNvCxnSpPr>
            <a:stCxn id="70" idx="0"/>
            <a:endCxn id="69" idx="3"/>
          </p:cNvCxnSpPr>
          <p:nvPr/>
        </p:nvCxnSpPr>
        <p:spPr>
          <a:xfrm rot="5400000" flipH="1" flipV="1">
            <a:off x="2159599" y="4746696"/>
            <a:ext cx="364377" cy="16653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88"/>
          <p:cNvCxnSpPr>
            <a:stCxn id="69" idx="4"/>
            <a:endCxn id="98" idx="2"/>
          </p:cNvCxnSpPr>
          <p:nvPr/>
        </p:nvCxnSpPr>
        <p:spPr>
          <a:xfrm rot="16200000" flipH="1">
            <a:off x="3461132" y="5249499"/>
            <a:ext cx="677011" cy="97239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88"/>
          <p:cNvCxnSpPr>
            <a:stCxn id="69" idx="3"/>
            <a:endCxn id="70" idx="5"/>
          </p:cNvCxnSpPr>
          <p:nvPr/>
        </p:nvCxnSpPr>
        <p:spPr>
          <a:xfrm rot="5400000">
            <a:off x="2286438" y="5160840"/>
            <a:ext cx="651682" cy="11243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88"/>
          <p:cNvCxnSpPr>
            <a:stCxn id="98" idx="1"/>
            <a:endCxn id="69" idx="4"/>
          </p:cNvCxnSpPr>
          <p:nvPr/>
        </p:nvCxnSpPr>
        <p:spPr>
          <a:xfrm rot="16200000" flipV="1">
            <a:off x="3965441" y="4745191"/>
            <a:ext cx="389706" cy="16937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88"/>
          <p:cNvCxnSpPr>
            <a:endCxn id="99" idx="2"/>
          </p:cNvCxnSpPr>
          <p:nvPr/>
        </p:nvCxnSpPr>
        <p:spPr>
          <a:xfrm>
            <a:off x="3869328" y="5195810"/>
            <a:ext cx="3306802" cy="884134"/>
          </a:xfrm>
          <a:prstGeom prst="bentConnector3">
            <a:avLst>
              <a:gd name="adj1" fmla="val 634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88"/>
          <p:cNvCxnSpPr>
            <a:stCxn id="99" idx="1"/>
            <a:endCxn id="69" idx="5"/>
          </p:cNvCxnSpPr>
          <p:nvPr/>
        </p:nvCxnSpPr>
        <p:spPr>
          <a:xfrm rot="16200000" flipV="1">
            <a:off x="5542008" y="3437205"/>
            <a:ext cx="682754" cy="4028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8"/>
          <p:cNvCxnSpPr>
            <a:stCxn id="97" idx="4"/>
            <a:endCxn id="69" idx="5"/>
          </p:cNvCxnSpPr>
          <p:nvPr/>
        </p:nvCxnSpPr>
        <p:spPr>
          <a:xfrm rot="5400000">
            <a:off x="5700385" y="2912828"/>
            <a:ext cx="366000" cy="4028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88"/>
          <p:cNvCxnSpPr>
            <a:endCxn id="97" idx="2"/>
          </p:cNvCxnSpPr>
          <p:nvPr/>
        </p:nvCxnSpPr>
        <p:spPr>
          <a:xfrm flipV="1">
            <a:off x="3917794" y="4456580"/>
            <a:ext cx="3258336" cy="548915"/>
          </a:xfrm>
          <a:prstGeom prst="bentConnector3">
            <a:avLst>
              <a:gd name="adj1" fmla="val 6208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50088" y="5825291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211760" y="5825291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805961" y="6094154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46180" y="4211308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95048" y="4891010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46866" y="5381977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806680" y="5397188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47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ortunebrainstormtech.files.wordpress.com/2011/02/screen-shot-2011-02-10-at-9-52-47-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28975" y="838375"/>
            <a:ext cx="533365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78948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3858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Weight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194" y="822948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</a:t>
            </a:r>
            <a:endParaRPr 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279" y="838050"/>
            <a:ext cx="225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5288189" cy="396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62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31310" y="800100"/>
            <a:ext cx="3017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Comparison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82008"/>
              </p:ext>
            </p:extLst>
          </p:nvPr>
        </p:nvGraphicFramePr>
        <p:xfrm>
          <a:off x="533401" y="1752600"/>
          <a:ext cx="8077198" cy="3374572"/>
        </p:xfrm>
        <a:graphic>
          <a:graphicData uri="http://schemas.openxmlformats.org/drawingml/2006/table">
            <a:tbl>
              <a:tblPr firstRow="1" bandRow="1">
                <a:solidFill>
                  <a:srgbClr val="FFE5FF"/>
                </a:solidFill>
                <a:tableStyleId>{5C22544A-7EE6-4342-B048-85BDC9FD1C3A}</a:tableStyleId>
              </a:tblPr>
              <a:tblGrid>
                <a:gridCol w="2743200"/>
                <a:gridCol w="1631947"/>
                <a:gridCol w="2131482"/>
                <a:gridCol w="1570569"/>
              </a:tblGrid>
              <a:tr h="47897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Design Goals</a:t>
                      </a:r>
                      <a:endParaRPr lang="en-US" sz="2400" b="0" i="1" dirty="0"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4789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4789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Interface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4789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Ergonomic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4789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noProof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sz="2400" kern="1200" noProof="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47897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Patient Comfort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4" descr="https://encrypted-tbn1.google.com/images?q=tbn:ANd9GcR_SW0K2v4P6F2gGBPV7yiCEfM24vqYY-JDd4Cr4GGdN2KXzq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53" y="1828800"/>
            <a:ext cx="1143000" cy="33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19" y="1809750"/>
            <a:ext cx="11334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252644" y="5856210"/>
            <a:ext cx="4052818" cy="530862"/>
            <a:chOff x="3948183" y="6172200"/>
            <a:chExt cx="4052818" cy="530862"/>
          </a:xfrm>
        </p:grpSpPr>
        <p:sp>
          <p:nvSpPr>
            <p:cNvPr id="24" name="Rectangle 23"/>
            <p:cNvSpPr/>
            <p:nvPr/>
          </p:nvSpPr>
          <p:spPr>
            <a:xfrm>
              <a:off x="3948183" y="6172200"/>
              <a:ext cx="4052818" cy="5308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54795" y="6237576"/>
              <a:ext cx="3953855" cy="400110"/>
              <a:chOff x="5731761" y="6248400"/>
              <a:chExt cx="1104040" cy="40011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711287" y="6251522"/>
                <a:ext cx="124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✓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859426" y="6268542"/>
                <a:ext cx="1170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✗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036010" y="6261918"/>
                <a:ext cx="3430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Adequate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97901" y="6248400"/>
                <a:ext cx="134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!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731761" y="6253153"/>
                <a:ext cx="202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Poor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442813" y="6260068"/>
                <a:ext cx="352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Excellent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7"/>
          <a:stretch/>
        </p:blipFill>
        <p:spPr bwMode="auto">
          <a:xfrm>
            <a:off x="7391400" y="1809750"/>
            <a:ext cx="952989" cy="36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40504"/>
              </p:ext>
            </p:extLst>
          </p:nvPr>
        </p:nvGraphicFramePr>
        <p:xfrm>
          <a:off x="533401" y="5138658"/>
          <a:ext cx="8077198" cy="579120"/>
        </p:xfrm>
        <a:graphic>
          <a:graphicData uri="http://schemas.openxmlformats.org/drawingml/2006/table">
            <a:tbl>
              <a:tblPr firstRow="1" bandRow="1">
                <a:solidFill>
                  <a:srgbClr val="FFE5FF"/>
                </a:solidFill>
                <a:tableStyleId>{5C22544A-7EE6-4342-B048-85BDC9FD1C3A}</a:tableStyleId>
              </a:tblPr>
              <a:tblGrid>
                <a:gridCol w="2743200"/>
                <a:gridCol w="1631947"/>
                <a:gridCol w="2131482"/>
                <a:gridCol w="1570569"/>
              </a:tblGrid>
              <a:tr h="47897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Breast Cancer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Tx</a:t>
                      </a:r>
                      <a:endParaRPr 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 anchor="ctr">
                    <a:solidFill>
                      <a:srgbClr val="FF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✗</a:t>
                      </a:r>
                    </a:p>
                  </a:txBody>
                  <a:tcPr anchor="ctr">
                    <a:solidFill>
                      <a:srgbClr val="FF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kern="120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FFD5FF"/>
                    </a:solidFill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181600" y="-12700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Design Features</a:t>
            </a:r>
          </a:p>
        </p:txBody>
      </p:sp>
    </p:spTree>
    <p:extLst>
      <p:ext uri="{BB962C8B-B14F-4D97-AF65-F5344CB8AC3E}">
        <p14:creationId xmlns:p14="http://schemas.microsoft.com/office/powerpoint/2010/main" val="33334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371600" y="1981200"/>
            <a:ext cx="61720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Thank you for listening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96200" y="7629"/>
            <a:ext cx="13099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Q&amp;A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38400" y="4953630"/>
            <a:ext cx="39302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Questions ?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6263" y="2547548"/>
            <a:ext cx="1705233" cy="255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13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096000" y="-11290"/>
            <a:ext cx="302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Appendices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hlinkClick r:id="rId4" action="ppaction://hlinksldjump"/>
          </p:cNvPr>
          <p:cNvSpPr txBox="1"/>
          <p:nvPr/>
        </p:nvSpPr>
        <p:spPr>
          <a:xfrm>
            <a:off x="467078" y="2400180"/>
            <a:ext cx="218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IE Contributions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467078" y="3562290"/>
            <a:ext cx="614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User Interface Flowchart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467077" y="2044580"/>
            <a:ext cx="614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Design Criteria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467078" y="3931070"/>
            <a:ext cx="614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Photodynamic Therapy Chemical Process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467078" y="4331180"/>
            <a:ext cx="614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Responsibilities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441678" y="3162180"/>
            <a:ext cx="614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Light Mechanism / Treatment Safety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467077" y="2800290"/>
            <a:ext cx="218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 </a:t>
            </a:r>
            <a:r>
              <a:rPr lang="en-US" sz="20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Contributions</a:t>
            </a:r>
          </a:p>
        </p:txBody>
      </p:sp>
      <p:sp>
        <p:nvSpPr>
          <p:cNvPr id="14" name="TextBox 13">
            <a:hlinkClick r:id="rId12" action="ppaction://hlinksldjump"/>
          </p:cNvPr>
          <p:cNvSpPr txBox="1"/>
          <p:nvPr/>
        </p:nvSpPr>
        <p:spPr>
          <a:xfrm>
            <a:off x="467077" y="4683635"/>
            <a:ext cx="447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Prototype Manufacturing Process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hlinkClick r:id="rId13" action="ppaction://hlinksldjump"/>
          </p:cNvPr>
          <p:cNvSpPr txBox="1"/>
          <p:nvPr/>
        </p:nvSpPr>
        <p:spPr>
          <a:xfrm>
            <a:off x="462845" y="5443210"/>
            <a:ext cx="447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u="sng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List of Terms(A-H)</a:t>
            </a:r>
            <a:endParaRPr lang="en-US" dirty="0"/>
          </a:p>
        </p:txBody>
      </p:sp>
      <p:sp>
        <p:nvSpPr>
          <p:cNvPr id="17" name="TextBox 16">
            <a:hlinkClick r:id="rId14" action="ppaction://hlinksldjump"/>
          </p:cNvPr>
          <p:cNvSpPr txBox="1"/>
          <p:nvPr/>
        </p:nvSpPr>
        <p:spPr>
          <a:xfrm>
            <a:off x="467078" y="5836310"/>
            <a:ext cx="2390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u="sng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List of Terms(I-Z)</a:t>
            </a:r>
            <a:endParaRPr lang="en-US" dirty="0"/>
          </a:p>
        </p:txBody>
      </p:sp>
      <p:sp>
        <p:nvSpPr>
          <p:cNvPr id="18" name="TextBox 17">
            <a:hlinkClick r:id="rId15" action="ppaction://hlinksldjump"/>
          </p:cNvPr>
          <p:cNvSpPr txBox="1"/>
          <p:nvPr/>
        </p:nvSpPr>
        <p:spPr>
          <a:xfrm>
            <a:off x="457200" y="5058345"/>
            <a:ext cx="260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Prototype Costs</a:t>
            </a:r>
            <a:endParaRPr lang="en-US" sz="2000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8167" y="2547548"/>
            <a:ext cx="1705233" cy="25578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300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2" y="758151"/>
            <a:ext cx="3019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IE Contributions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88" y="1831110"/>
            <a:ext cx="2755221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22" y="1587693"/>
            <a:ext cx="255863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1" y="1928741"/>
            <a:ext cx="2295308" cy="249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9234" y="1371600"/>
            <a:ext cx="5386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Anthropometry &amp; Ergonomics: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36465" y="4302993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Usability: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22" y="4838631"/>
            <a:ext cx="2589750" cy="194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33867" y="43852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Manufacturing: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47415" y="4395589"/>
            <a:ext cx="2180354" cy="257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52400" y="5810005"/>
            <a:ext cx="1552389" cy="867642"/>
            <a:chOff x="152400" y="5810005"/>
            <a:chExt cx="1552389" cy="867642"/>
          </a:xfrm>
        </p:grpSpPr>
        <p:sp>
          <p:nvSpPr>
            <p:cNvPr id="5" name="Pentagon 4">
              <a:hlinkClick r:id="rId9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9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45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2" y="758151"/>
            <a:ext cx="347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ME Contributions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3962" y="3463427"/>
            <a:ext cx="4063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Material Selection:</a:t>
            </a:r>
            <a:endParaRPr lang="en-US" sz="14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9" b="99515" l="3651" r="99348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75"/>
          <a:stretch/>
        </p:blipFill>
        <p:spPr bwMode="auto">
          <a:xfrm rot="21152443">
            <a:off x="939809" y="3711061"/>
            <a:ext cx="3963537" cy="227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 descr="https://mail-attachment.googleusercontent.com/attachment/u/0/?saduie=AG9B_P_3er2MAzZUtwpHvM7_VGLn&amp;attid=0.5&amp;disp=emb&amp;view=att&amp;th=136b7ddb25e5ad0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72799" l="63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04859"/>
            <a:ext cx="3286365" cy="20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>
            <a:stCxn id="31" idx="1"/>
          </p:cNvCxnSpPr>
          <p:nvPr/>
        </p:nvCxnSpPr>
        <p:spPr>
          <a:xfrm flipH="1" flipV="1">
            <a:off x="2328982" y="5867400"/>
            <a:ext cx="850145" cy="62822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754055" y="5410200"/>
            <a:ext cx="2122744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921577" y="5625643"/>
            <a:ext cx="1324782" cy="41138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408899" y="4825099"/>
            <a:ext cx="1638300" cy="2450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135074" y="4325199"/>
            <a:ext cx="1824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Rubber Silicon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68484" y="5194756"/>
            <a:ext cx="12911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Stainless Steel Mesh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14609" y="5919901"/>
            <a:ext cx="1881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Reflective </a:t>
            </a:r>
            <a:r>
              <a:rPr lang="en-US" sz="1100" b="1" dirty="0" err="1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Metlar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Sheet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79127" y="6280179"/>
            <a:ext cx="1586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Side-Glow Fiber Optic Cables 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2921577" y="4456004"/>
            <a:ext cx="1240040" cy="1266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4135074" y="1521499"/>
            <a:ext cx="223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Device Design:</a:t>
            </a:r>
            <a:endParaRPr lang="en-US" sz="14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111" name="Pentagon 110">
              <a:hlinkClick r:id="rId9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9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9" y="1752333"/>
            <a:ext cx="3847306" cy="89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10" b="93381" l="2703" r="8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52333"/>
            <a:ext cx="750395" cy="77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>
            <a:off x="744785" y="2142280"/>
            <a:ext cx="29216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4" y="1983432"/>
            <a:ext cx="722880" cy="61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7" name="Straight Arrow Connector 116"/>
          <p:cNvCxnSpPr/>
          <p:nvPr/>
        </p:nvCxnSpPr>
        <p:spPr>
          <a:xfrm>
            <a:off x="4788353" y="2291922"/>
            <a:ext cx="3439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981700" y="2483779"/>
            <a:ext cx="3071641" cy="2804022"/>
            <a:chOff x="674514" y="1905000"/>
            <a:chExt cx="7794971" cy="4210050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514" y="1905000"/>
              <a:ext cx="7794971" cy="421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BFBFBF"/>
                </a:clrFrom>
                <a:clrTo>
                  <a:srgbClr val="BFBFB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16089"/>
              <a:ext cx="958850" cy="2505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Fron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5" name="TextBox 124"/>
          <p:cNvSpPr txBox="1"/>
          <p:nvPr/>
        </p:nvSpPr>
        <p:spPr>
          <a:xfrm>
            <a:off x="7019148" y="5760026"/>
            <a:ext cx="2124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Silicone Light Mat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Straight Arrow Connector 125"/>
          <p:cNvCxnSpPr>
            <a:stCxn id="125" idx="0"/>
          </p:cNvCxnSpPr>
          <p:nvPr/>
        </p:nvCxnSpPr>
        <p:spPr>
          <a:xfrm flipV="1">
            <a:off x="8081574" y="4586809"/>
            <a:ext cx="342900" cy="11732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286417" y="5386751"/>
            <a:ext cx="181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Source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8" name="Straight Arrow Connector 127"/>
          <p:cNvCxnSpPr>
            <a:stCxn id="127" idx="0"/>
          </p:cNvCxnSpPr>
          <p:nvPr/>
        </p:nvCxnSpPr>
        <p:spPr>
          <a:xfrm flipH="1" flipV="1">
            <a:off x="6475337" y="4038601"/>
            <a:ext cx="719326" cy="13481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667832" y="2216636"/>
            <a:ext cx="13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Fiber Optic Transmission Cable</a:t>
            </a: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8182097" y="2678301"/>
            <a:ext cx="0" cy="49571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212764" y="3174015"/>
            <a:ext cx="147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Cable Coupling</a:t>
            </a:r>
          </a:p>
        </p:txBody>
      </p:sp>
      <p:cxnSp>
        <p:nvCxnSpPr>
          <p:cNvPr id="132" name="Straight Arrow Connector 131"/>
          <p:cNvCxnSpPr>
            <a:stCxn id="131" idx="0"/>
          </p:cNvCxnSpPr>
          <p:nvPr/>
        </p:nvCxnSpPr>
        <p:spPr>
          <a:xfrm flipH="1" flipV="1">
            <a:off x="4765203" y="2650938"/>
            <a:ext cx="183822" cy="52307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32273" y="4677685"/>
            <a:ext cx="19274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Titanium Dioxide</a:t>
            </a:r>
          </a:p>
        </p:txBody>
      </p:sp>
    </p:spTree>
    <p:extLst>
      <p:ext uri="{BB962C8B-B14F-4D97-AF65-F5344CB8AC3E}">
        <p14:creationId xmlns:p14="http://schemas.microsoft.com/office/powerpoint/2010/main" val="118638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Light Mechanism/ Treatment Safety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5810005"/>
            <a:ext cx="1552389" cy="867642"/>
            <a:chOff x="152400" y="5810005"/>
            <a:chExt cx="1552389" cy="867642"/>
          </a:xfrm>
        </p:grpSpPr>
        <p:sp>
          <p:nvSpPr>
            <p:cNvPr id="5" name="Pentagon 4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7136050" y="1886963"/>
            <a:ext cx="2209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Safe</a:t>
            </a:r>
          </a:p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Effective</a:t>
            </a:r>
          </a:p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Approved</a:t>
            </a:r>
            <a:endParaRPr lang="en-US" sz="32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09502" y="1886963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709502" y="2319963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12244" y="2787061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ngdings"/>
              </a:rPr>
              <a:t>þ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2" descr="http://www.dreamstime.com/blue-light-bulb-thumb497127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5799" y1="75333" x2="35799" y2="75333"/>
                        <a14:backgroundMark x1="22781" y1="52222" x2="22781" y2="52222"/>
                        <a14:backgroundMark x1="31953" y1="14000" x2="31953" y2="14000"/>
                        <a14:backgroundMark x1="73077" y1="18667" x2="73077" y2="18667"/>
                        <a14:backgroundMark x1="68639" y1="17778" x2="68639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07" y="1330226"/>
            <a:ext cx="1190442" cy="1584908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4.bp.blogspot.com/-LW0AXdV2kzs/TtYQOnM4ycI/AAAAAAAACD4/EWOZTnnU6wg/s1600/getty_rf_photo_of_psoriasis_topical_ointmen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203" r="98986">
                        <a14:foregroundMark x1="41582" y1="77313" x2="41582" y2="77313"/>
                        <a14:foregroundMark x1="45436" y1="75522" x2="45436" y2="75522"/>
                        <a14:foregroundMark x1="52738" y1="75522" x2="52738" y2="75522"/>
                        <a14:foregroundMark x1="56187" y1="77910" x2="56187" y2="77910"/>
                        <a14:foregroundMark x1="65923" y1="74328" x2="65923" y2="74328"/>
                        <a14:foregroundMark x1="72008" y1="62388" x2="72008" y2="62388"/>
                        <a14:foregroundMark x1="73225" y1="61791" x2="73225" y2="61791"/>
                        <a14:foregroundMark x1="78905" y1="62090" x2="78905" y2="62090"/>
                        <a14:foregroundMark x1="83570" y1="61791" x2="83570" y2="61791"/>
                        <a14:foregroundMark x1="89858" y1="61791" x2="89858" y2="61791"/>
                        <a14:foregroundMark x1="96349" y1="61791" x2="96349" y2="61791"/>
                        <a14:foregroundMark x1="46450" y1="71940" x2="46450" y2="71940"/>
                        <a14:foregroundMark x1="38337" y1="72537" x2="38337" y2="72537"/>
                        <a14:foregroundMark x1="38134" y1="75522" x2="38134" y2="75522"/>
                        <a14:foregroundMark x1="38134" y1="81194" x2="38134" y2="81194"/>
                        <a14:foregroundMark x1="37323" y1="85672" x2="37323" y2="85672"/>
                        <a14:foregroundMark x1="36308" y1="89552" x2="36308" y2="89552"/>
                        <a14:foregroundMark x1="37931" y1="94627" x2="39959" y2="95224"/>
                        <a14:foregroundMark x1="47870" y1="95224" x2="47870" y2="95224"/>
                        <a14:foregroundMark x1="51116" y1="95224" x2="52535" y2="95522"/>
                        <a14:foregroundMark x1="60852" y1="95821" x2="60852" y2="95821"/>
                        <a14:foregroundMark x1="65517" y1="94030" x2="65517" y2="94030"/>
                        <a14:foregroundMark x1="75456" y1="92239" x2="75456" y2="92239"/>
                        <a14:foregroundMark x1="79716" y1="92836" x2="81339" y2="92836"/>
                        <a14:foregroundMark x1="85396" y1="91642" x2="85396" y2="91642"/>
                        <a14:foregroundMark x1="89858" y1="87164" x2="89858" y2="87164"/>
                        <a14:foregroundMark x1="93306" y1="85672" x2="93306" y2="85672"/>
                        <a14:foregroundMark x1="93915" y1="77313" x2="92292" y2="77313"/>
                        <a14:foregroundMark x1="85193" y1="75522" x2="85193" y2="75522"/>
                        <a14:foregroundMark x1="81744" y1="75522" x2="81744" y2="75522"/>
                        <a14:foregroundMark x1="76268" y1="78806" x2="76268" y2="78806"/>
                        <a14:foregroundMark x1="71400" y1="80299" x2="70385" y2="81194"/>
                        <a14:backgroundMark x1="44016" y1="24776" x2="44016" y2="24776"/>
                        <a14:backgroundMark x1="52738" y1="27463" x2="52738" y2="27463"/>
                        <a14:backgroundMark x1="65112" y1="39701" x2="65112" y2="39701"/>
                        <a14:backgroundMark x1="79716" y1="45672" x2="79716" y2="45672"/>
                        <a14:backgroundMark x1="78905" y1="32537" x2="78905" y2="32537"/>
                        <a14:backgroundMark x1="75456" y1="24179" x2="75456" y2="24179"/>
                        <a14:backgroundMark x1="74037" y1="20000" x2="71602" y2="19104"/>
                        <a14:backgroundMark x1="69168" y1="16418" x2="68357" y2="16418"/>
                        <a14:backgroundMark x1="68154" y1="16418" x2="63083" y2="14328"/>
                        <a14:backgroundMark x1="57404" y1="9851" x2="55781" y2="8657"/>
                        <a14:backgroundMark x1="52738" y1="7164" x2="50101" y2="6866"/>
                        <a14:backgroundMark x1="49493" y1="6866" x2="48682" y2="6866"/>
                        <a14:backgroundMark x1="46450" y1="7164" x2="45436" y2="8657"/>
                        <a14:backgroundMark x1="49696" y1="24776" x2="50507" y2="26269"/>
                        <a14:backgroundMark x1="57606" y1="27164" x2="58621" y2="28358"/>
                        <a14:backgroundMark x1="58621" y1="28358" x2="60041" y2="29851"/>
                        <a14:backgroundMark x1="68763" y1="27761" x2="68763" y2="27761"/>
                        <a14:backgroundMark x1="76268" y1="18209" x2="80527" y2="13134"/>
                        <a14:backgroundMark x1="84990" y1="8657" x2="84990" y2="8657"/>
                        <a14:backgroundMark x1="36511" y1="5970" x2="36511" y2="5970"/>
                        <a14:backgroundMark x1="34077" y1="5970" x2="34077" y2="5970"/>
                        <a14:backgroundMark x1="32252" y1="3881" x2="32252" y2="3881"/>
                        <a14:backgroundMark x1="29209" y1="3881" x2="29209" y2="3881"/>
                        <a14:backgroundMark x1="26572" y1="2388" x2="26572" y2="2388"/>
                        <a14:backgroundMark x1="24138" y1="1493" x2="24138" y2="1493"/>
                        <a14:backgroundMark x1="22515" y1="896" x2="22515" y2="896"/>
                        <a14:backgroundMark x1="47667" y1="32537" x2="47667" y2="32537"/>
                        <a14:backgroundMark x1="45233" y1="32537" x2="45233" y2="32537"/>
                        <a14:backgroundMark x1="25355" y1="85075" x2="25355" y2="85075"/>
                        <a14:backgroundMark x1="25355" y1="84776" x2="25355" y2="84776"/>
                        <a14:backgroundMark x1="28600" y1="80000" x2="28600" y2="80000"/>
                        <a14:backgroundMark x1="31643" y1="76119" x2="31643" y2="76119"/>
                        <a14:backgroundMark x1="33469" y1="72836" x2="33469" y2="72836"/>
                        <a14:backgroundMark x1="33469" y1="70448" x2="33469" y2="70448"/>
                        <a14:backgroundMark x1="17850" y1="83284" x2="17850" y2="83284"/>
                        <a14:backgroundMark x1="12982" y1="78507" x2="12982" y2="78507"/>
                        <a14:backgroundMark x1="10345" y1="76418" x2="8925" y2="76119"/>
                        <a14:backgroundMark x1="8925" y1="75522" x2="8925" y2="75522"/>
                        <a14:backgroundMark x1="6288" y1="73134" x2="6288" y2="73134"/>
                        <a14:backgroundMark x1="3245" y1="71642" x2="3245" y2="71642"/>
                        <a14:backgroundMark x1="1014" y1="68358" x2="1014" y2="68358"/>
                        <a14:backgroundMark x1="2434" y1="77313" x2="2434" y2="77313"/>
                        <a14:backgroundMark x1="5071" y1="80299" x2="5071" y2="80299"/>
                        <a14:backgroundMark x1="7505" y1="83582" x2="8316" y2="84478"/>
                        <a14:backgroundMark x1="12982" y1="88358" x2="15619" y2="90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" y="1591507"/>
            <a:ext cx="1862049" cy="1265287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Plus 40"/>
          <p:cNvSpPr/>
          <p:nvPr/>
        </p:nvSpPr>
        <p:spPr>
          <a:xfrm>
            <a:off x="2084116" y="2019919"/>
            <a:ext cx="825500" cy="838200"/>
          </a:xfrm>
          <a:prstGeom prst="mathPlus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Equal 41"/>
          <p:cNvSpPr/>
          <p:nvPr/>
        </p:nvSpPr>
        <p:spPr>
          <a:xfrm>
            <a:off x="3778250" y="2305534"/>
            <a:ext cx="793750" cy="609600"/>
          </a:xfrm>
          <a:prstGeom prst="mathEqual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-38100" y="2915134"/>
            <a:ext cx="2578693" cy="100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hotosensitizing 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Agent (PSA)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15355" y="2899295"/>
            <a:ext cx="1112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Light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Delivery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26268" y="2224150"/>
            <a:ext cx="32168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Treatment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</a:t>
            </a:r>
          </a:p>
          <a:p>
            <a:pPr algn="ctr">
              <a:spcBef>
                <a:spcPct val="2000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Dermatological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Conditions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6" name="Picture 2" descr="http://www.giangrandi.ch/optics/spectrum/visible-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636" y="4120306"/>
            <a:ext cx="6351791" cy="15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Left Brace 46"/>
          <p:cNvSpPr/>
          <p:nvPr/>
        </p:nvSpPr>
        <p:spPr>
          <a:xfrm rot="5400000">
            <a:off x="5269695" y="1944180"/>
            <a:ext cx="130872" cy="4557274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633248" y="3750974"/>
            <a:ext cx="340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Visible Light Spectrum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Left Brace 48"/>
          <p:cNvSpPr/>
          <p:nvPr/>
        </p:nvSpPr>
        <p:spPr>
          <a:xfrm rot="16200000" flipV="1">
            <a:off x="3910140" y="5435933"/>
            <a:ext cx="130875" cy="461605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073185" y="5732173"/>
                <a:ext cx="1944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412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  <m:r>
                        <a:rPr lang="en-US" b="0" i="1" smtClean="0">
                          <a:latin typeface="Cambria Math"/>
                        </a:rPr>
                        <m:t>−418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85" y="5732173"/>
                <a:ext cx="194470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27843" y="5599061"/>
                <a:ext cx="9286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43" y="5599061"/>
                <a:ext cx="928651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Left Brace 51"/>
          <p:cNvSpPr/>
          <p:nvPr/>
        </p:nvSpPr>
        <p:spPr>
          <a:xfrm rot="16200000" flipV="1">
            <a:off x="5984411" y="3973430"/>
            <a:ext cx="146693" cy="3397957"/>
          </a:xfrm>
          <a:prstGeom prst="leftBrac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335130" y="5753842"/>
                <a:ext cx="1944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420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  <m:r>
                        <a:rPr lang="en-US" b="0" i="1" smtClean="0">
                          <a:latin typeface="Cambria Math"/>
                        </a:rPr>
                        <m:t>−750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30" y="5753842"/>
                <a:ext cx="1944700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2909616" y="6094880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Blue Light Therapy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primary design objective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73978" y="6102130"/>
            <a:ext cx="2582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Used for other forms of PDT</a:t>
            </a:r>
          </a:p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(expanded design objective)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90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-2988" y="5969013"/>
            <a:ext cx="1291920" cy="765526"/>
            <a:chOff x="152400" y="5810005"/>
            <a:chExt cx="1552389" cy="867642"/>
          </a:xfrm>
        </p:grpSpPr>
        <p:sp>
          <p:nvSpPr>
            <p:cNvPr id="64" name="Pentagon 63">
              <a:hlinkClick r:id="rId5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3153" y="6012993"/>
              <a:ext cx="1411636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hlinkClick r:id="rId5" action="ppaction://hlinksldjump"/>
                </a:rPr>
                <a:t>Appendix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User Interface Flowchart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Process 3"/>
          <p:cNvSpPr/>
          <p:nvPr/>
        </p:nvSpPr>
        <p:spPr>
          <a:xfrm>
            <a:off x="1288930" y="2560430"/>
            <a:ext cx="1423318" cy="57461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Authorization Screen</a:t>
            </a:r>
          </a:p>
        </p:txBody>
      </p:sp>
      <p:sp>
        <p:nvSpPr>
          <p:cNvPr id="69" name="Process 4"/>
          <p:cNvSpPr/>
          <p:nvPr/>
        </p:nvSpPr>
        <p:spPr>
          <a:xfrm>
            <a:off x="3227703" y="2560430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Treatment Setup</a:t>
            </a:r>
            <a:endParaRPr lang="en-US" sz="1400" b="1" dirty="0"/>
          </a:p>
        </p:txBody>
      </p:sp>
      <p:sp>
        <p:nvSpPr>
          <p:cNvPr id="70" name="Process 5"/>
          <p:cNvSpPr/>
          <p:nvPr/>
        </p:nvSpPr>
        <p:spPr>
          <a:xfrm>
            <a:off x="6528674" y="1500374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Paused Treatment</a:t>
            </a:r>
            <a:endParaRPr lang="en-US" sz="1400" b="1" dirty="0"/>
          </a:p>
        </p:txBody>
      </p:sp>
      <p:sp>
        <p:nvSpPr>
          <p:cNvPr id="71" name="Process 6"/>
          <p:cNvSpPr/>
          <p:nvPr/>
        </p:nvSpPr>
        <p:spPr>
          <a:xfrm>
            <a:off x="5408919" y="2561644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Treatment Status</a:t>
            </a:r>
            <a:endParaRPr lang="en-US" sz="1400" b="1" dirty="0"/>
          </a:p>
        </p:txBody>
      </p:sp>
      <p:sp>
        <p:nvSpPr>
          <p:cNvPr id="72" name="Process 8"/>
          <p:cNvSpPr/>
          <p:nvPr/>
        </p:nvSpPr>
        <p:spPr>
          <a:xfrm>
            <a:off x="3227702" y="3590765"/>
            <a:ext cx="1131988" cy="57461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Saved Programs</a:t>
            </a:r>
          </a:p>
        </p:txBody>
      </p:sp>
      <p:sp>
        <p:nvSpPr>
          <p:cNvPr id="73" name="Process 9"/>
          <p:cNvSpPr/>
          <p:nvPr/>
        </p:nvSpPr>
        <p:spPr>
          <a:xfrm>
            <a:off x="2969975" y="4566634"/>
            <a:ext cx="1389716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Program</a:t>
            </a:r>
          </a:p>
          <a:p>
            <a:pPr algn="ctr"/>
            <a:r>
              <a:rPr lang="en-US" sz="1400" b="1" dirty="0"/>
              <a:t>Edit</a:t>
            </a:r>
          </a:p>
        </p:txBody>
      </p:sp>
      <p:sp>
        <p:nvSpPr>
          <p:cNvPr id="74" name="Process 11"/>
          <p:cNvSpPr/>
          <p:nvPr/>
        </p:nvSpPr>
        <p:spPr>
          <a:xfrm>
            <a:off x="778527" y="5505621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Wavelength Edit Screen</a:t>
            </a:r>
          </a:p>
        </p:txBody>
      </p:sp>
      <p:cxnSp>
        <p:nvCxnSpPr>
          <p:cNvPr id="75" name="Straight Arrow Connector 74"/>
          <p:cNvCxnSpPr>
            <a:stCxn id="69" idx="3"/>
            <a:endCxn id="71" idx="1"/>
          </p:cNvCxnSpPr>
          <p:nvPr/>
        </p:nvCxnSpPr>
        <p:spPr>
          <a:xfrm>
            <a:off x="4359691" y="2847735"/>
            <a:ext cx="1049228" cy="1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712248" y="2847735"/>
            <a:ext cx="515455" cy="7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5400000" flipH="1">
            <a:off x="1462658" y="2674009"/>
            <a:ext cx="287305" cy="634759"/>
          </a:xfrm>
          <a:prstGeom prst="bentConnector4">
            <a:avLst>
              <a:gd name="adj1" fmla="val -60833"/>
              <a:gd name="adj2" fmla="val 1294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1" idx="0"/>
            <a:endCxn id="68" idx="0"/>
          </p:cNvCxnSpPr>
          <p:nvPr/>
        </p:nvCxnSpPr>
        <p:spPr>
          <a:xfrm rot="16200000" flipV="1">
            <a:off x="3915318" y="502049"/>
            <a:ext cx="1214" cy="4117976"/>
          </a:xfrm>
          <a:prstGeom prst="bentConnector3">
            <a:avLst>
              <a:gd name="adj1" fmla="val 189303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3"/>
          </p:cNvCxnSpPr>
          <p:nvPr/>
        </p:nvCxnSpPr>
        <p:spPr>
          <a:xfrm flipV="1">
            <a:off x="6540907" y="2074984"/>
            <a:ext cx="376227" cy="773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rot="10800000" flipV="1">
            <a:off x="6528675" y="2074984"/>
            <a:ext cx="1105319" cy="921357"/>
          </a:xfrm>
          <a:prstGeom prst="bentConnector3">
            <a:avLst>
              <a:gd name="adj1" fmla="val 289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0" idx="1"/>
            <a:endCxn id="68" idx="0"/>
          </p:cNvCxnSpPr>
          <p:nvPr/>
        </p:nvCxnSpPr>
        <p:spPr>
          <a:xfrm rot="10800000" flipV="1">
            <a:off x="1856938" y="1787678"/>
            <a:ext cx="4671737" cy="772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9" idx="2"/>
          </p:cNvCxnSpPr>
          <p:nvPr/>
        </p:nvCxnSpPr>
        <p:spPr>
          <a:xfrm rot="16200000" flipH="1">
            <a:off x="3567102" y="3361636"/>
            <a:ext cx="455725" cy="2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3298732" y="4365358"/>
            <a:ext cx="401259" cy="1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5400000">
            <a:off x="3922913" y="4365357"/>
            <a:ext cx="401259" cy="1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267772" y="3334411"/>
            <a:ext cx="634759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Denied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537291" y="2846521"/>
            <a:ext cx="961421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Approved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316437" y="2639824"/>
            <a:ext cx="937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Begin Treatment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87412" y="2324510"/>
            <a:ext cx="961421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Resume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390806" y="2206854"/>
            <a:ext cx="661219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Pause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2263" y="1552364"/>
            <a:ext cx="1196922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Stop Treatment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072263" y="2090172"/>
            <a:ext cx="1196922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Stop Treatment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190345" y="3216752"/>
            <a:ext cx="634759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Change</a:t>
            </a:r>
          </a:p>
        </p:txBody>
      </p:sp>
      <p:cxnSp>
        <p:nvCxnSpPr>
          <p:cNvPr id="93" name="Shape 146"/>
          <p:cNvCxnSpPr>
            <a:stCxn id="72" idx="3"/>
          </p:cNvCxnSpPr>
          <p:nvPr/>
        </p:nvCxnSpPr>
        <p:spPr>
          <a:xfrm flipH="1" flipV="1">
            <a:off x="4122894" y="3135039"/>
            <a:ext cx="236796" cy="743031"/>
          </a:xfrm>
          <a:prstGeom prst="bentConnector4">
            <a:avLst>
              <a:gd name="adj1" fmla="val -78813"/>
              <a:gd name="adj2" fmla="val 693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533890" y="3398831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Use Program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817260" y="4086167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Program</a:t>
            </a:r>
          </a:p>
        </p:txBody>
      </p:sp>
      <p:cxnSp>
        <p:nvCxnSpPr>
          <p:cNvPr id="96" name="Straight Connector 95"/>
          <p:cNvCxnSpPr>
            <a:stCxn id="73" idx="2"/>
          </p:cNvCxnSpPr>
          <p:nvPr/>
        </p:nvCxnSpPr>
        <p:spPr>
          <a:xfrm flipH="1">
            <a:off x="2558451" y="4853940"/>
            <a:ext cx="5504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6200000" flipV="1">
            <a:off x="2020332" y="4315821"/>
            <a:ext cx="1055078" cy="211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537291" y="3798861"/>
            <a:ext cx="690413" cy="1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712248" y="4173457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Program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173874" y="4165376"/>
            <a:ext cx="720031" cy="45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New Program</a:t>
            </a:r>
          </a:p>
        </p:txBody>
      </p:sp>
      <p:sp>
        <p:nvSpPr>
          <p:cNvPr id="101" name="Process 11"/>
          <p:cNvSpPr/>
          <p:nvPr/>
        </p:nvSpPr>
        <p:spPr>
          <a:xfrm>
            <a:off x="7347193" y="3913329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Name Edit Screen</a:t>
            </a:r>
          </a:p>
        </p:txBody>
      </p:sp>
      <p:sp>
        <p:nvSpPr>
          <p:cNvPr id="102" name="Process 11"/>
          <p:cNvSpPr/>
          <p:nvPr/>
        </p:nvSpPr>
        <p:spPr>
          <a:xfrm>
            <a:off x="4456896" y="5530950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Intensity Edit Screen</a:t>
            </a:r>
          </a:p>
        </p:txBody>
      </p:sp>
      <p:sp>
        <p:nvSpPr>
          <p:cNvPr id="103" name="Process 11"/>
          <p:cNvSpPr/>
          <p:nvPr/>
        </p:nvSpPr>
        <p:spPr>
          <a:xfrm>
            <a:off x="7347193" y="5536693"/>
            <a:ext cx="1803280" cy="574610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Time Edit Screen</a:t>
            </a:r>
          </a:p>
        </p:txBody>
      </p:sp>
      <p:cxnSp>
        <p:nvCxnSpPr>
          <p:cNvPr id="104" name="Straight Arrow Connector 88"/>
          <p:cNvCxnSpPr>
            <a:stCxn id="74" idx="0"/>
            <a:endCxn id="73" idx="3"/>
          </p:cNvCxnSpPr>
          <p:nvPr/>
        </p:nvCxnSpPr>
        <p:spPr>
          <a:xfrm rot="5400000" flipH="1" flipV="1">
            <a:off x="2510990" y="4490750"/>
            <a:ext cx="364377" cy="16653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88"/>
          <p:cNvCxnSpPr>
            <a:stCxn id="73" idx="4"/>
            <a:endCxn id="102" idx="2"/>
          </p:cNvCxnSpPr>
          <p:nvPr/>
        </p:nvCxnSpPr>
        <p:spPr>
          <a:xfrm rot="16200000" flipH="1">
            <a:off x="3812523" y="4993553"/>
            <a:ext cx="677011" cy="97239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88"/>
          <p:cNvCxnSpPr>
            <a:stCxn id="73" idx="3"/>
            <a:endCxn id="74" idx="5"/>
          </p:cNvCxnSpPr>
          <p:nvPr/>
        </p:nvCxnSpPr>
        <p:spPr>
          <a:xfrm rot="5400000">
            <a:off x="2637829" y="4904894"/>
            <a:ext cx="651682" cy="11243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88"/>
          <p:cNvCxnSpPr>
            <a:stCxn id="102" idx="1"/>
            <a:endCxn id="73" idx="4"/>
          </p:cNvCxnSpPr>
          <p:nvPr/>
        </p:nvCxnSpPr>
        <p:spPr>
          <a:xfrm rot="16200000" flipV="1">
            <a:off x="4316832" y="4489245"/>
            <a:ext cx="389706" cy="16937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88"/>
          <p:cNvCxnSpPr>
            <a:endCxn id="103" idx="2"/>
          </p:cNvCxnSpPr>
          <p:nvPr/>
        </p:nvCxnSpPr>
        <p:spPr>
          <a:xfrm>
            <a:off x="4220719" y="4939864"/>
            <a:ext cx="3306802" cy="884134"/>
          </a:xfrm>
          <a:prstGeom prst="bentConnector3">
            <a:avLst>
              <a:gd name="adj1" fmla="val 634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88"/>
          <p:cNvCxnSpPr>
            <a:stCxn id="103" idx="1"/>
            <a:endCxn id="73" idx="5"/>
          </p:cNvCxnSpPr>
          <p:nvPr/>
        </p:nvCxnSpPr>
        <p:spPr>
          <a:xfrm rot="16200000" flipV="1">
            <a:off x="5893399" y="3181259"/>
            <a:ext cx="682754" cy="4028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88"/>
          <p:cNvCxnSpPr>
            <a:stCxn id="101" idx="4"/>
            <a:endCxn id="73" idx="5"/>
          </p:cNvCxnSpPr>
          <p:nvPr/>
        </p:nvCxnSpPr>
        <p:spPr>
          <a:xfrm rot="5400000">
            <a:off x="6051776" y="2656882"/>
            <a:ext cx="366000" cy="4028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88"/>
          <p:cNvCxnSpPr>
            <a:endCxn id="101" idx="2"/>
          </p:cNvCxnSpPr>
          <p:nvPr/>
        </p:nvCxnSpPr>
        <p:spPr>
          <a:xfrm flipV="1">
            <a:off x="4269185" y="4200634"/>
            <a:ext cx="3258336" cy="548915"/>
          </a:xfrm>
          <a:prstGeom prst="bentConnector3">
            <a:avLst>
              <a:gd name="adj1" fmla="val 6208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401479" y="5569345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563151" y="5569345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157352" y="5838208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97571" y="3955362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 Parameter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646439" y="4635064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098257" y="5126031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158071" y="5141242"/>
            <a:ext cx="118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Save Parameter</a:t>
            </a:r>
          </a:p>
        </p:txBody>
      </p:sp>
    </p:spTree>
    <p:extLst>
      <p:ext uri="{BB962C8B-B14F-4D97-AF65-F5344CB8AC3E}">
        <p14:creationId xmlns:p14="http://schemas.microsoft.com/office/powerpoint/2010/main" val="135458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417566962"/>
              </p:ext>
            </p:extLst>
          </p:nvPr>
        </p:nvGraphicFramePr>
        <p:xfrm>
          <a:off x="1143000" y="12954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1600" y="1422400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9967" y="2553044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9967" y="3632200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76250">
                        <a14:foregroundMark x1="63125" y1="48333" x2="63125" y2="48333"/>
                        <a14:foregroundMark x1="60625" y1="51667" x2="60625" y2="51667"/>
                        <a14:backgroundMark x1="71250" y1="48917" x2="71250" y2="4891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9448" y="4762844"/>
            <a:ext cx="753762" cy="11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Design Criteria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20" name="Pentagon 19">
              <a:hlinkClick r:id="rId12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12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54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854871" y="7629"/>
            <a:ext cx="3274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What is PDT?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28928" y="1556847"/>
            <a:ext cx="55963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Photodynamic Therapy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19200" y="2286000"/>
            <a:ext cx="701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PDT </a:t>
            </a:r>
            <a:r>
              <a:rPr lang="en-US" sz="2800" i="1" dirty="0"/>
              <a:t>is a form of light-activated treatment, which works in conjunction with a </a:t>
            </a:r>
            <a:r>
              <a:rPr lang="en-US" sz="2800" i="1" dirty="0" smtClean="0"/>
              <a:t>photo-sensitizing </a:t>
            </a:r>
            <a:r>
              <a:rPr lang="en-US" sz="2800" i="1" dirty="0"/>
              <a:t>agent (PSA) to target and </a:t>
            </a:r>
            <a:r>
              <a:rPr lang="en-US" sz="2800" i="1" dirty="0" smtClean="0"/>
              <a:t>destroy unhealthy </a:t>
            </a:r>
            <a:r>
              <a:rPr lang="en-US" sz="2800" i="1" dirty="0"/>
              <a:t>or dangerous cells.</a:t>
            </a:r>
          </a:p>
        </p:txBody>
      </p:sp>
      <p:sp>
        <p:nvSpPr>
          <p:cNvPr id="32" name="Sun 31"/>
          <p:cNvSpPr/>
          <p:nvPr/>
        </p:nvSpPr>
        <p:spPr>
          <a:xfrm>
            <a:off x="286843" y="5256141"/>
            <a:ext cx="1066800" cy="1066800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Oval 32"/>
          <p:cNvSpPr/>
          <p:nvPr/>
        </p:nvSpPr>
        <p:spPr>
          <a:xfrm>
            <a:off x="2368793" y="4694366"/>
            <a:ext cx="990600" cy="609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58485" y="5837366"/>
            <a:ext cx="990600" cy="6096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1378193" y="4999166"/>
            <a:ext cx="9144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6200000" flipV="1">
            <a:off x="1759193" y="5456366"/>
            <a:ext cx="685800" cy="533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468773" y="4884866"/>
            <a:ext cx="1244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3591224" y="4884866"/>
            <a:ext cx="76200" cy="1143000"/>
          </a:xfrm>
          <a:prstGeom prst="curvedConnector3">
            <a:avLst>
              <a:gd name="adj1" fmla="val 10166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873993" y="507536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0" idx="2"/>
          </p:cNvCxnSpPr>
          <p:nvPr/>
        </p:nvCxnSpPr>
        <p:spPr>
          <a:xfrm>
            <a:off x="7778993" y="5340697"/>
            <a:ext cx="0" cy="725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7593" y="4922966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Photon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71918" y="4048035"/>
            <a:ext cx="164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Activated Pharmaceutical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4955" y="5500300"/>
            <a:ext cx="175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Pharmaceutical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40675" y="45155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  <a:endParaRPr lang="en-US" baseline="-25000" dirty="0">
              <a:solidFill>
                <a:schemeClr val="tx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78593" y="4541966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Oxidizing Species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(Singlet Oxygen)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40793" y="46943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Oxidative Injury to Cells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9393" y="606596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Cellular Death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46068" y="789482"/>
            <a:ext cx="148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32183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01505" y="79223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64590" y="4274472"/>
            <a:ext cx="5035994" cy="2460614"/>
            <a:chOff x="2133600" y="3429000"/>
            <a:chExt cx="5035994" cy="2460614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97"/>
            <a:stretch/>
          </p:blipFill>
          <p:spPr bwMode="auto">
            <a:xfrm>
              <a:off x="2133600" y="3429000"/>
              <a:ext cx="5023339" cy="2100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2438400" y="5526993"/>
              <a:ext cx="945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P. Acnes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69448" y="5551060"/>
              <a:ext cx="55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PDT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69394" y="5523287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P. Acnes Absent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16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61022E-6 L -0.18664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2" grpId="1" animBg="1"/>
      <p:bldP spid="33" grpId="0" animBg="1"/>
      <p:bldP spid="33" grpId="1" animBg="1"/>
      <p:bldP spid="48" grpId="0" animBg="1"/>
      <p:bldP spid="48" grpId="1" animBg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255735" y="1295400"/>
            <a:ext cx="55963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Photodynamic Therapy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70557" y="1828800"/>
            <a:ext cx="701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PDT </a:t>
            </a:r>
            <a:r>
              <a:rPr lang="en-US" sz="2800" i="1" dirty="0"/>
              <a:t>is a form of light-activated treatment, which works in conjunction with a </a:t>
            </a:r>
            <a:r>
              <a:rPr lang="en-US" sz="2800" i="1" dirty="0" smtClean="0"/>
              <a:t>photo-sensitizing </a:t>
            </a:r>
            <a:r>
              <a:rPr lang="en-US" sz="2800" i="1" dirty="0"/>
              <a:t>agent (PSA) to target and </a:t>
            </a:r>
            <a:r>
              <a:rPr lang="en-US" sz="2800" i="1" dirty="0" smtClean="0"/>
              <a:t>destroy unhealthy </a:t>
            </a:r>
            <a:r>
              <a:rPr lang="en-US" sz="2800" i="1" dirty="0"/>
              <a:t>or dangerous cells.</a:t>
            </a:r>
          </a:p>
        </p:txBody>
      </p:sp>
      <p:sp>
        <p:nvSpPr>
          <p:cNvPr id="32" name="Sun 31"/>
          <p:cNvSpPr/>
          <p:nvPr/>
        </p:nvSpPr>
        <p:spPr>
          <a:xfrm>
            <a:off x="838200" y="4798941"/>
            <a:ext cx="1066800" cy="1066800"/>
          </a:xfrm>
          <a:prstGeom prst="su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Oval 32"/>
          <p:cNvSpPr/>
          <p:nvPr/>
        </p:nvSpPr>
        <p:spPr>
          <a:xfrm>
            <a:off x="2920150" y="4237166"/>
            <a:ext cx="990600" cy="609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Oval 47"/>
          <p:cNvSpPr/>
          <p:nvPr/>
        </p:nvSpPr>
        <p:spPr>
          <a:xfrm>
            <a:off x="3109842" y="5380166"/>
            <a:ext cx="990600" cy="6096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1929550" y="4541966"/>
            <a:ext cx="9144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6200000" flipV="1">
            <a:off x="2310550" y="4999166"/>
            <a:ext cx="685800" cy="533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20130" y="4427666"/>
            <a:ext cx="1244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142581" y="4427666"/>
            <a:ext cx="76200" cy="1143000"/>
          </a:xfrm>
          <a:prstGeom prst="curvedConnector3">
            <a:avLst>
              <a:gd name="adj1" fmla="val 10166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425350" y="4618166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0" idx="2"/>
          </p:cNvCxnSpPr>
          <p:nvPr/>
        </p:nvCxnSpPr>
        <p:spPr>
          <a:xfrm>
            <a:off x="8330350" y="4883497"/>
            <a:ext cx="0" cy="725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38950" y="4465766"/>
            <a:ext cx="86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Photon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23275" y="3590835"/>
            <a:ext cx="164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Activated Pharmaceutical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96312" y="5043100"/>
            <a:ext cx="175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Pharmaceutical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92032" y="4058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</a:t>
            </a:r>
            <a:r>
              <a:rPr lang="en-US" baseline="-25000" dirty="0" smtClean="0">
                <a:solidFill>
                  <a:schemeClr val="tx2"/>
                </a:solidFill>
              </a:rPr>
              <a:t>2</a:t>
            </a:r>
            <a:endParaRPr lang="en-US" baseline="-25000" dirty="0">
              <a:solidFill>
                <a:schemeClr val="tx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29950" y="4084766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Oxidizing Species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(Singlet Oxygen)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92150" y="42371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Oxidative Injury to Cells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20750" y="560876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Cellular Death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221" y="758151"/>
            <a:ext cx="7463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Photodynamic Therapy Chemical Process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39" name="Pentagon 38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29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880951" y="6019800"/>
            <a:ext cx="6508574" cy="762000"/>
            <a:chOff x="1261840" y="6125615"/>
            <a:chExt cx="6508574" cy="762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5" name="Down Arrow 34"/>
            <p:cNvSpPr/>
            <p:nvPr/>
          </p:nvSpPr>
          <p:spPr>
            <a:xfrm rot="16200000">
              <a:off x="5751114" y="4868315"/>
              <a:ext cx="762000" cy="3276600"/>
            </a:xfrm>
            <a:prstGeom prst="down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Down Arrow 35"/>
            <p:cNvSpPr/>
            <p:nvPr/>
          </p:nvSpPr>
          <p:spPr>
            <a:xfrm rot="5400000">
              <a:off x="2519140" y="4868315"/>
              <a:ext cx="762000" cy="3276600"/>
            </a:xfrm>
            <a:prstGeom prst="down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185751" y="620074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Industrial Engineering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09951" y="6197878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Mechanical Engineering</a:t>
            </a:r>
            <a:endParaRPr lang="en-US" sz="2000" b="1" dirty="0">
              <a:cs typeface="Arial" pitchFamily="34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16791999"/>
              </p:ext>
            </p:extLst>
          </p:nvPr>
        </p:nvGraphicFramePr>
        <p:xfrm>
          <a:off x="1343011" y="1403460"/>
          <a:ext cx="7696200" cy="4850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Rectangle 26"/>
          <p:cNvSpPr/>
          <p:nvPr/>
        </p:nvSpPr>
        <p:spPr>
          <a:xfrm>
            <a:off x="1759621" y="2586097"/>
            <a:ext cx="25472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cs typeface="Arial" pitchFamily="34" charset="0"/>
              </a:rPr>
              <a:t>Usability</a:t>
            </a:r>
            <a:endParaRPr lang="en-US" sz="2800" b="1" u="sng" dirty="0">
              <a:solidFill>
                <a:schemeClr val="tx2"/>
              </a:solidFill>
              <a:cs typeface="Arial" pitchFamily="34" charset="0"/>
            </a:endParaRPr>
          </a:p>
          <a:p>
            <a:pPr algn="ctr"/>
            <a:r>
              <a:rPr lang="en-US" sz="2000" i="1" dirty="0">
                <a:cs typeface="Arial" pitchFamily="34" charset="0"/>
              </a:rPr>
              <a:t>Anthropometry</a:t>
            </a:r>
          </a:p>
          <a:p>
            <a:pPr algn="ctr"/>
            <a:endParaRPr lang="en-US" sz="2000" i="1" dirty="0" smtClean="0">
              <a:cs typeface="Arial" pitchFamily="34" charset="0"/>
            </a:endParaRPr>
          </a:p>
          <a:p>
            <a:pPr algn="ctr"/>
            <a:endParaRPr lang="en-US" sz="2000" i="1" dirty="0">
              <a:cs typeface="Arial" pitchFamily="34" charset="0"/>
            </a:endParaRPr>
          </a:p>
          <a:p>
            <a:pPr algn="ctr"/>
            <a:r>
              <a:rPr lang="en-US" sz="2000" i="1" dirty="0" smtClean="0">
                <a:cs typeface="Arial" pitchFamily="34" charset="0"/>
              </a:rPr>
              <a:t>Ergonomics</a:t>
            </a:r>
            <a:endParaRPr lang="en-US" sz="2000" i="1" dirty="0">
              <a:cs typeface="Arial" pitchFamily="34" charset="0"/>
            </a:endParaRPr>
          </a:p>
          <a:p>
            <a:pPr algn="ctr"/>
            <a:r>
              <a:rPr lang="en-US" sz="2000" i="1" dirty="0">
                <a:cs typeface="Arial" pitchFamily="34" charset="0"/>
              </a:rPr>
              <a:t>Device </a:t>
            </a:r>
            <a:r>
              <a:rPr lang="en-US" sz="2000" i="1" dirty="0" smtClean="0">
                <a:cs typeface="Arial" pitchFamily="34" charset="0"/>
              </a:rPr>
              <a:t>Interface</a:t>
            </a:r>
            <a:endParaRPr lang="en-US" sz="2000" i="1" dirty="0"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86252" y="2667000"/>
            <a:ext cx="35863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tx2"/>
                </a:solidFill>
                <a:cs typeface="Arial" pitchFamily="34" charset="0"/>
              </a:rPr>
              <a:t>Functionality</a:t>
            </a:r>
          </a:p>
          <a:p>
            <a:pPr algn="ctr"/>
            <a:endParaRPr lang="en-US" dirty="0">
              <a:solidFill>
                <a:prstClr val="white"/>
              </a:solidFill>
              <a:cs typeface="Arial" pitchFamily="34" charset="0"/>
            </a:endParaRPr>
          </a:p>
          <a:p>
            <a:pPr algn="ctr"/>
            <a:endParaRPr lang="en-US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algn="ctr"/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Material </a:t>
            </a:r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Selection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Cost Effectiveness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2371" y="2990529"/>
            <a:ext cx="3537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       Patient Comfort</a:t>
            </a:r>
            <a:endParaRPr lang="en-US" sz="2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93483" y="3276600"/>
            <a:ext cx="1696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Flexible Optics</a:t>
            </a:r>
            <a:endParaRPr lang="en-US" sz="2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24595" y="3316069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Modularity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Packaging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05235" y="4552890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cs typeface="Arial" pitchFamily="34" charset="0"/>
              </a:rPr>
              <a:t>Adjustability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40" name="Pentagon 39">
              <a:hlinkClick r:id="rId9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9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417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24896 -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52601E-6 L 0.24687 0.02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10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33526E-6 L 0.24305 -0.070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35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40" name="Pentagon 39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Manufacturing Process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54386"/>
            <a:ext cx="599122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8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40" name="Pentagon 39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Prototype Costs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06253"/>
              </p:ext>
            </p:extLst>
          </p:nvPr>
        </p:nvGraphicFramePr>
        <p:xfrm>
          <a:off x="1371600" y="1600200"/>
          <a:ext cx="7072313" cy="4221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4878"/>
                <a:gridCol w="1513266"/>
                <a:gridCol w="1008843"/>
                <a:gridCol w="1585326"/>
              </a:tblGrid>
              <a:tr h="1471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Parts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Unit Cost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QTY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Total Cost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 mm Solid Core: Side Glow Fiber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$2.75/ft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$110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125 grams Titanium Dioxide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$4.30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$4.30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 mil Reflective Metlar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$2.00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Moldmax 27T Silicone 1 Gallon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$88.82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$88.82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5mm Solid Core End glow Fiber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$3./ft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$210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60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150 Watt Metal Halide Illuminator w/8 color wheel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$400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$400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Illuminator-End glow fiber Coupler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End glow-Side glow fiber Coupler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Silicone Mold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$180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Prototype Parts Cost: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$815.12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Additional Manufacturing Costs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Coupler Machining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$60/hr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$120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Mold Machining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$60/hr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$180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Silicone Molding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$60/hr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Assembly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$60/hr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$60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Additional Mfg. Cost: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$420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6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</a:rPr>
                        <a:t>Total Cost</a:t>
                      </a:r>
                      <a:endParaRPr lang="en-US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$1,235</a:t>
                      </a:r>
                      <a:endParaRPr lang="en-US" sz="1600" b="1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53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40" name="Pentagon 39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List of Terms (A-H)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00" y="1424770"/>
            <a:ext cx="93853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/>
              <a:t>Actinic </a:t>
            </a:r>
            <a:r>
              <a:rPr lang="en-US" sz="1500" b="1" dirty="0"/>
              <a:t>Keratosis: </a:t>
            </a:r>
            <a:r>
              <a:rPr lang="en-US" sz="1500" dirty="0"/>
              <a:t>An overgrowth of skin layers resulting from extended exposure to the </a:t>
            </a:r>
            <a:r>
              <a:rPr lang="en-US" sz="1500" dirty="0" smtClean="0"/>
              <a:t>sun</a:t>
            </a:r>
            <a:r>
              <a:rPr lang="en-US" sz="1500" b="1" dirty="0"/>
              <a:t> </a:t>
            </a:r>
            <a:endParaRPr lang="en-US" sz="1500" dirty="0"/>
          </a:p>
          <a:p>
            <a:r>
              <a:rPr lang="en-US" sz="1500" b="1" dirty="0"/>
              <a:t>Analgesia</a:t>
            </a:r>
            <a:r>
              <a:rPr lang="en-US" sz="1500" dirty="0"/>
              <a:t>: A deadening or absence of the sense of pain without loss of </a:t>
            </a:r>
            <a:r>
              <a:rPr lang="en-US" sz="1500" dirty="0" smtClean="0"/>
              <a:t>consciousness</a:t>
            </a:r>
            <a:r>
              <a:rPr lang="en-US" sz="1500" dirty="0"/>
              <a:t> </a:t>
            </a:r>
          </a:p>
          <a:p>
            <a:r>
              <a:rPr lang="en-US" sz="1500" b="1" dirty="0"/>
              <a:t>Apoptosis:</a:t>
            </a:r>
            <a:r>
              <a:rPr lang="en-US" sz="1500" dirty="0"/>
              <a:t> a type of cell death in which the cell uses specialized cellular machinery to kill </a:t>
            </a:r>
            <a:r>
              <a:rPr lang="en-US" sz="1500" dirty="0" smtClean="0"/>
              <a:t>itself</a:t>
            </a:r>
            <a:r>
              <a:rPr lang="en-US" sz="1500" dirty="0"/>
              <a:t> </a:t>
            </a:r>
          </a:p>
          <a:p>
            <a:r>
              <a:rPr lang="en-US" sz="1500" b="1" dirty="0"/>
              <a:t>Biocompatible:</a:t>
            </a:r>
            <a:r>
              <a:rPr lang="en-US" sz="1500" dirty="0"/>
              <a:t> Not harmful to living </a:t>
            </a:r>
            <a:r>
              <a:rPr lang="en-US" sz="1500" dirty="0" smtClean="0"/>
              <a:t>tissue</a:t>
            </a:r>
            <a:r>
              <a:rPr lang="en-US" sz="1500" dirty="0"/>
              <a:t> </a:t>
            </a:r>
          </a:p>
          <a:p>
            <a:r>
              <a:rPr lang="en-US" sz="1500" b="1" dirty="0"/>
              <a:t>Cladding:</a:t>
            </a:r>
            <a:r>
              <a:rPr lang="en-US" sz="1500" dirty="0"/>
              <a:t> A covering or coating on a structure or </a:t>
            </a:r>
            <a:r>
              <a:rPr lang="en-US" sz="1500" dirty="0" smtClean="0"/>
              <a:t>material</a:t>
            </a:r>
            <a:r>
              <a:rPr lang="en-US" sz="1500" b="1" dirty="0"/>
              <a:t> </a:t>
            </a:r>
            <a:endParaRPr lang="en-US" sz="1500" dirty="0"/>
          </a:p>
          <a:p>
            <a:r>
              <a:rPr lang="en-US" sz="1500" b="1" dirty="0"/>
              <a:t>Claustrophobia:</a:t>
            </a:r>
            <a:r>
              <a:rPr lang="en-US" sz="1500" dirty="0"/>
              <a:t> Extreme or irrational fear of confined </a:t>
            </a:r>
            <a:r>
              <a:rPr lang="en-US" sz="1500" dirty="0" smtClean="0"/>
              <a:t>places</a:t>
            </a:r>
            <a:r>
              <a:rPr lang="en-US" sz="1500" dirty="0"/>
              <a:t> </a:t>
            </a:r>
          </a:p>
          <a:p>
            <a:r>
              <a:rPr lang="en-US" sz="1500" b="1" dirty="0"/>
              <a:t>Coagulation necrosis:</a:t>
            </a:r>
            <a:r>
              <a:rPr lang="en-US" sz="1500" dirty="0"/>
              <a:t>  A type of accidental cell death typically caused by ischemia or infarction.  This is in contrast to apoptosis, which is a naturally occurring cause of cellular death. While apoptosis often provides beneficial effects to the organism, necrosis is almost always detrimental and can be fatal.</a:t>
            </a:r>
            <a:r>
              <a:rPr lang="en-US" sz="1500" b="1" dirty="0"/>
              <a:t>  </a:t>
            </a:r>
            <a:endParaRPr lang="en-US" sz="1500" dirty="0"/>
          </a:p>
          <a:p>
            <a:r>
              <a:rPr lang="en-US" sz="1500" b="1" dirty="0"/>
              <a:t>Collimator:</a:t>
            </a:r>
            <a:r>
              <a:rPr lang="en-US" sz="1500" dirty="0"/>
              <a:t> A device for producing a parallel beam of rays or </a:t>
            </a:r>
            <a:r>
              <a:rPr lang="en-US" sz="1500" dirty="0" smtClean="0"/>
              <a:t>radiation</a:t>
            </a:r>
            <a:r>
              <a:rPr lang="en-US" sz="1500" b="1" dirty="0"/>
              <a:t> </a:t>
            </a:r>
            <a:endParaRPr lang="en-US" sz="1500" dirty="0"/>
          </a:p>
          <a:p>
            <a:r>
              <a:rPr lang="en-US" sz="1500" b="1" dirty="0"/>
              <a:t>Dermatology: </a:t>
            </a:r>
            <a:r>
              <a:rPr lang="en-US" sz="1500" dirty="0"/>
              <a:t>The branch of medicine concerned with the diagnosis and treatment of skin </a:t>
            </a:r>
            <a:r>
              <a:rPr lang="en-US" sz="1500" dirty="0" smtClean="0"/>
              <a:t>disorders</a:t>
            </a:r>
            <a:r>
              <a:rPr lang="en-US" sz="1500" b="1" dirty="0"/>
              <a:t> </a:t>
            </a:r>
            <a:endParaRPr lang="en-US" sz="1500" dirty="0"/>
          </a:p>
          <a:p>
            <a:r>
              <a:rPr lang="en-US" sz="1500" b="1" dirty="0" err="1"/>
              <a:t>Dosiology</a:t>
            </a:r>
            <a:r>
              <a:rPr lang="en-US" sz="1500" dirty="0"/>
              <a:t>: The study and determination of the doses in which medicines should be </a:t>
            </a:r>
            <a:r>
              <a:rPr lang="en-US" sz="1500" dirty="0" smtClean="0"/>
              <a:t>administered</a:t>
            </a:r>
            <a:r>
              <a:rPr lang="en-US" sz="1500" dirty="0"/>
              <a:t> </a:t>
            </a:r>
          </a:p>
          <a:p>
            <a:r>
              <a:rPr lang="en-US" sz="1500" b="1" dirty="0" err="1"/>
              <a:t>Dosimetry</a:t>
            </a:r>
            <a:r>
              <a:rPr lang="en-US" sz="1500" dirty="0"/>
              <a:t>: The accurate measurement of doses, especially of radiation</a:t>
            </a:r>
          </a:p>
          <a:p>
            <a:r>
              <a:rPr lang="en-US" sz="1500" dirty="0"/>
              <a:t> </a:t>
            </a:r>
            <a:r>
              <a:rPr lang="en-US" sz="1500" b="1" dirty="0" smtClean="0"/>
              <a:t>Drug-to-light </a:t>
            </a:r>
            <a:r>
              <a:rPr lang="en-US" sz="1500" b="1" dirty="0"/>
              <a:t>interval: </a:t>
            </a:r>
            <a:r>
              <a:rPr lang="en-US" sz="1500" dirty="0"/>
              <a:t>The period of time between when the drug is given and when the light is applied</a:t>
            </a:r>
          </a:p>
          <a:p>
            <a:r>
              <a:rPr lang="en-US" sz="1500" b="1" dirty="0" smtClean="0"/>
              <a:t>Epithelial </a:t>
            </a:r>
            <a:r>
              <a:rPr lang="en-US" sz="1500" b="1" dirty="0"/>
              <a:t>tissue: </a:t>
            </a:r>
            <a:r>
              <a:rPr lang="en-US" sz="1500" dirty="0"/>
              <a:t>Epithelium; membranous tissue covering internal organs and other internal surfaces of the </a:t>
            </a:r>
            <a:r>
              <a:rPr lang="en-US" sz="1500" dirty="0" smtClean="0"/>
              <a:t>body</a:t>
            </a:r>
            <a:r>
              <a:rPr lang="en-US" sz="1500" dirty="0"/>
              <a:t> </a:t>
            </a:r>
          </a:p>
          <a:p>
            <a:r>
              <a:rPr lang="en-US" sz="1500" b="1" dirty="0"/>
              <a:t>Facilitator: </a:t>
            </a:r>
            <a:r>
              <a:rPr lang="en-US" sz="1500" dirty="0"/>
              <a:t>A device, tool, or person that helps to bring an outcome by providing indirect or unobtrusive assistance, guidance, or supervision</a:t>
            </a:r>
          </a:p>
          <a:p>
            <a:r>
              <a:rPr lang="en-US" sz="1500" dirty="0"/>
              <a:t> </a:t>
            </a:r>
            <a:r>
              <a:rPr lang="en-US" sz="1500" b="1" dirty="0" smtClean="0"/>
              <a:t>Hysteresis</a:t>
            </a:r>
            <a:r>
              <a:rPr lang="en-US" sz="1500" dirty="0"/>
              <a:t>:</a:t>
            </a:r>
            <a:r>
              <a:rPr lang="en-US" sz="1500" b="1" dirty="0"/>
              <a:t> </a:t>
            </a:r>
            <a:r>
              <a:rPr lang="en-US" sz="1500" dirty="0"/>
              <a:t>The phenomenon in which the value of a physical property lags behind changes in the effect causing </a:t>
            </a:r>
            <a:r>
              <a:rPr lang="en-US" sz="1500" dirty="0" smtClean="0"/>
              <a:t>it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24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04000" y="-11290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6200" y="5914158"/>
            <a:ext cx="1552389" cy="867642"/>
            <a:chOff x="152400" y="5810005"/>
            <a:chExt cx="1552389" cy="867642"/>
          </a:xfrm>
        </p:grpSpPr>
        <p:sp>
          <p:nvSpPr>
            <p:cNvPr id="40" name="Pentagon 39">
              <a:hlinkClick r:id="rId4" action="ppaction://hlinksldjump"/>
            </p:cNvPr>
            <p:cNvSpPr/>
            <p:nvPr/>
          </p:nvSpPr>
          <p:spPr>
            <a:xfrm rot="10800000">
              <a:off x="152400" y="5810005"/>
              <a:ext cx="1549566" cy="867642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153" y="6012993"/>
              <a:ext cx="1411636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hlinkClick r:id="rId4" action="ppaction://hlinksldjump"/>
                </a:rPr>
                <a:t>Appendix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6763" y="1583272"/>
            <a:ext cx="896514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 </a:t>
            </a:r>
            <a:r>
              <a:rPr lang="en-US" sz="1300" b="1" dirty="0"/>
              <a:t>Illuminator: </a:t>
            </a:r>
            <a:r>
              <a:rPr lang="en-US" sz="1300" dirty="0"/>
              <a:t>A device for producing, concentrating, or reflecting light</a:t>
            </a:r>
          </a:p>
          <a:p>
            <a:r>
              <a:rPr lang="en-US" sz="1300" dirty="0"/>
              <a:t> </a:t>
            </a:r>
            <a:r>
              <a:rPr lang="en-US" sz="1300" b="1" dirty="0"/>
              <a:t>Intravenous:</a:t>
            </a:r>
            <a:r>
              <a:rPr lang="en-US" sz="1300" dirty="0"/>
              <a:t> Existing within, or administered into, a vein or veins.</a:t>
            </a:r>
          </a:p>
          <a:p>
            <a:r>
              <a:rPr lang="en-US" sz="1300" b="1" dirty="0"/>
              <a:t> Irradiation</a:t>
            </a:r>
            <a:r>
              <a:rPr lang="en-US" sz="1300" dirty="0"/>
              <a:t>: Exposure to radiant energy (heat, x-rays, etc.) for therapeutic or diagnostic purposes</a:t>
            </a:r>
          </a:p>
          <a:p>
            <a:r>
              <a:rPr lang="en-US" sz="1300" dirty="0"/>
              <a:t> </a:t>
            </a:r>
            <a:r>
              <a:rPr lang="en-US" sz="1300" b="1" dirty="0"/>
              <a:t>Jaundice:</a:t>
            </a:r>
            <a:r>
              <a:rPr lang="en-US" sz="1300" dirty="0"/>
              <a:t> A medical condition with yellowing of the skin or whites of the eyes, arising from excess of the pigment bilirubin and typically caused by an accumulation of bile pigment</a:t>
            </a:r>
          </a:p>
          <a:p>
            <a:r>
              <a:rPr lang="en-US" sz="1300" dirty="0"/>
              <a:t> </a:t>
            </a:r>
            <a:r>
              <a:rPr lang="en-US" sz="1300" b="1" dirty="0" err="1"/>
              <a:t>Levulan</a:t>
            </a:r>
            <a:r>
              <a:rPr lang="en-US" sz="1300" dirty="0"/>
              <a:t>: Topical medication manufactured by DUSA, to be used in conjunction with their blue light to treat acne</a:t>
            </a:r>
          </a:p>
          <a:p>
            <a:r>
              <a:rPr lang="en-US" sz="1300" dirty="0"/>
              <a:t> </a:t>
            </a:r>
            <a:r>
              <a:rPr lang="en-US" sz="1300" b="1" dirty="0" err="1"/>
              <a:t>Metvixia</a:t>
            </a:r>
            <a:r>
              <a:rPr lang="en-US" sz="1300" dirty="0"/>
              <a:t>: Topical medication often administered along with PDT to make skin more sensitive to light</a:t>
            </a:r>
          </a:p>
          <a:p>
            <a:r>
              <a:rPr lang="en-US" sz="1300" dirty="0"/>
              <a:t> </a:t>
            </a:r>
            <a:r>
              <a:rPr lang="en-US" sz="1300" b="1" dirty="0"/>
              <a:t>Noninvasive:</a:t>
            </a:r>
            <a:r>
              <a:rPr lang="en-US" sz="1300" dirty="0"/>
              <a:t> Not penetrating the body, as by incision or injection</a:t>
            </a:r>
          </a:p>
          <a:p>
            <a:r>
              <a:rPr lang="en-US" sz="1300" b="1" dirty="0"/>
              <a:t> Oncology:</a:t>
            </a:r>
            <a:r>
              <a:rPr lang="en-US" sz="1300" dirty="0"/>
              <a:t> The study of Cancer. The branch of medical science dealing with tumors, including the origin, development, diagnosis, and treatment of malignant neoplasms</a:t>
            </a:r>
          </a:p>
          <a:p>
            <a:r>
              <a:rPr lang="en-US" sz="1300" dirty="0"/>
              <a:t> </a:t>
            </a:r>
            <a:r>
              <a:rPr lang="en-US" sz="1300" b="1" dirty="0"/>
              <a:t>Palliative Nursing:</a:t>
            </a:r>
            <a:r>
              <a:rPr lang="en-US" sz="1300" dirty="0"/>
              <a:t> form of medical care or treatment that concentrates on reducing the severity of </a:t>
            </a:r>
            <a:r>
              <a:rPr lang="en-US" sz="1300" dirty="0" err="1"/>
              <a:t>diease</a:t>
            </a:r>
            <a:r>
              <a:rPr lang="en-US" sz="1300" dirty="0"/>
              <a:t> symptoms, rather than striving to halt, delay or reverse progression of the disease itself or provide a cure</a:t>
            </a:r>
          </a:p>
          <a:p>
            <a:r>
              <a:rPr lang="en-US" sz="1300" dirty="0"/>
              <a:t> </a:t>
            </a:r>
            <a:r>
              <a:rPr lang="en-US" sz="1300" b="1" dirty="0"/>
              <a:t>Pathology: </a:t>
            </a:r>
            <a:r>
              <a:rPr lang="en-US" sz="1300" dirty="0"/>
              <a:t>The Science of the causes and effects of diseases, the typical behavior of a disease</a:t>
            </a:r>
          </a:p>
          <a:p>
            <a:r>
              <a:rPr lang="en-US" sz="1300" dirty="0"/>
              <a:t> </a:t>
            </a:r>
            <a:r>
              <a:rPr lang="en-US" sz="1300" b="1" dirty="0"/>
              <a:t>Photosensitization:</a:t>
            </a:r>
            <a:r>
              <a:rPr lang="en-US" sz="1300" dirty="0"/>
              <a:t> skin condition marked by heightened sensitivity to artificial and natural light</a:t>
            </a:r>
          </a:p>
          <a:p>
            <a:r>
              <a:rPr lang="en-US" sz="1300" dirty="0"/>
              <a:t> </a:t>
            </a:r>
            <a:r>
              <a:rPr lang="en-US" sz="1300" b="1" dirty="0"/>
              <a:t>Photosensitizer</a:t>
            </a:r>
            <a:r>
              <a:rPr lang="en-US" sz="1300" dirty="0"/>
              <a:t>: A light-absorbing substance that initiates a photochemical or photo-physical reaction in another substance (molecule), and is not consumed in the reaction</a:t>
            </a:r>
          </a:p>
          <a:p>
            <a:r>
              <a:rPr lang="en-US" sz="1300" dirty="0"/>
              <a:t> </a:t>
            </a:r>
            <a:r>
              <a:rPr lang="en-US" sz="1300" b="1" dirty="0"/>
              <a:t>Photodynamic Therapy (PDT)</a:t>
            </a:r>
            <a:r>
              <a:rPr lang="en-US" sz="1300" dirty="0"/>
              <a:t>:</a:t>
            </a:r>
            <a:r>
              <a:rPr lang="en-US" sz="1300" b="1" dirty="0"/>
              <a:t> </a:t>
            </a:r>
            <a:r>
              <a:rPr lang="en-US" sz="1300" dirty="0"/>
              <a:t>A form of light-activated therapy that may use oral or topical photosensitizing agents (PSA)</a:t>
            </a:r>
          </a:p>
          <a:p>
            <a:r>
              <a:rPr lang="en-US" sz="1300" dirty="0"/>
              <a:t> </a:t>
            </a:r>
            <a:r>
              <a:rPr lang="en-US" sz="1300" b="1" dirty="0"/>
              <a:t>Spectrometer: </a:t>
            </a:r>
            <a:r>
              <a:rPr lang="en-US" sz="1300" dirty="0"/>
              <a:t>An instrument used for measuring wavelengths of light</a:t>
            </a:r>
          </a:p>
          <a:p>
            <a:r>
              <a:rPr lang="en-US" sz="1300" dirty="0"/>
              <a:t> </a:t>
            </a:r>
            <a:r>
              <a:rPr lang="en-US" sz="1300" b="1" dirty="0"/>
              <a:t>Sub-dermally:</a:t>
            </a:r>
            <a:r>
              <a:rPr lang="en-US" sz="1300" dirty="0"/>
              <a:t> beneath the skin</a:t>
            </a:r>
          </a:p>
          <a:p>
            <a:r>
              <a:rPr lang="en-US" sz="1300" dirty="0"/>
              <a:t> </a:t>
            </a:r>
            <a:r>
              <a:rPr lang="en-US" sz="1300" b="1" dirty="0"/>
              <a:t>Topically: </a:t>
            </a:r>
            <a:r>
              <a:rPr lang="en-US" sz="1300" dirty="0"/>
              <a:t>Locally; to a restricted area of the body</a:t>
            </a:r>
          </a:p>
          <a:p>
            <a:r>
              <a:rPr lang="en-US" sz="1300" dirty="0"/>
              <a:t> </a:t>
            </a:r>
            <a:r>
              <a:rPr lang="en-US" sz="1300" b="1" dirty="0"/>
              <a:t>Zimmer</a:t>
            </a:r>
            <a:r>
              <a:rPr lang="en-US" sz="1300" dirty="0"/>
              <a:t>: the air hose used in light therapy to minimize burning sensation caused by light using cold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21" y="758151"/>
            <a:ext cx="614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List of Terms (I-Z)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856718" y="-27978"/>
            <a:ext cx="3287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Current State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781420"/>
            <a:ext cx="40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8680" y="789481"/>
            <a:ext cx="305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Devices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699288907"/>
              </p:ext>
            </p:extLst>
          </p:nvPr>
        </p:nvGraphicFramePr>
        <p:xfrm>
          <a:off x="1752600" y="5334000"/>
          <a:ext cx="6019800" cy="132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814638" y="2590800"/>
            <a:ext cx="5295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For Clinicians: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i="1" dirty="0" smtClean="0"/>
              <a:t>Current devices are difficult to lift, adjust</a:t>
            </a:r>
            <a:r>
              <a:rPr lang="en-US" sz="3200" i="1" dirty="0"/>
              <a:t> </a:t>
            </a:r>
            <a:r>
              <a:rPr lang="en-US" sz="3200" i="1" dirty="0" smtClean="0"/>
              <a:t>and operate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599681"/>
            <a:ext cx="3157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The Problem</a:t>
            </a:r>
            <a:endParaRPr lang="en-US" sz="44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https://encrypted-tbn0.google.com/images?q=tbn:ANd9GcSYte6Ceztp_sZb7ursk5K-ey6eTsx2WW6jABX3wuy0o4CbQDH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03400"/>
            <a:ext cx="2121521" cy="28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95250" y="4876800"/>
            <a:ext cx="8160058" cy="1571626"/>
            <a:chOff x="495250" y="4876800"/>
            <a:chExt cx="8160058" cy="1571626"/>
          </a:xfrm>
        </p:grpSpPr>
        <p:sp>
          <p:nvSpPr>
            <p:cNvPr id="6" name="Rectangle 5"/>
            <p:cNvSpPr/>
            <p:nvPr/>
          </p:nvSpPr>
          <p:spPr>
            <a:xfrm>
              <a:off x="3462588" y="4876800"/>
              <a:ext cx="51927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57200">
                <a:buFont typeface="Arial" pitchFamily="34" charset="0"/>
                <a:buChar char="•"/>
              </a:pPr>
              <a:r>
                <a:rPr lang="en-US" sz="3200" i="1" dirty="0">
                  <a:solidFill>
                    <a:prstClr val="black"/>
                  </a:solidFill>
                </a:rPr>
                <a:t>Existing devices are expensive which hinders </a:t>
              </a:r>
              <a:r>
                <a:rPr lang="en-US" sz="3200" i="1" dirty="0" smtClean="0">
                  <a:solidFill>
                    <a:prstClr val="black"/>
                  </a:solidFill>
                </a:rPr>
                <a:t>their </a:t>
              </a:r>
              <a:r>
                <a:rPr lang="en-US" sz="3200" i="1" dirty="0">
                  <a:solidFill>
                    <a:prstClr val="black"/>
                  </a:solidFill>
                </a:rPr>
                <a:t>availability</a:t>
              </a:r>
            </a:p>
          </p:txBody>
        </p:sp>
        <p:pic>
          <p:nvPicPr>
            <p:cNvPr id="1028" name="Picture 4" descr="https://encrypted-tbn0.google.com/images?q=tbn:ANd9GcRntyakNkTEXYf6EDfKd9IiFPNGzeZy9EAqZtQzyZdGcsXs_B6H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0" y="4876800"/>
              <a:ext cx="2905125" cy="1571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1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856718" y="-27978"/>
            <a:ext cx="3287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Current State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781420"/>
            <a:ext cx="40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8680" y="789481"/>
            <a:ext cx="305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Devices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2558623565"/>
              </p:ext>
            </p:extLst>
          </p:nvPr>
        </p:nvGraphicFramePr>
        <p:xfrm>
          <a:off x="1752600" y="5334000"/>
          <a:ext cx="6019800" cy="132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09600" y="237886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For Patients: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i="1" dirty="0" smtClean="0"/>
              <a:t>Current devices are hard to adjust to different parts of the body and  various</a:t>
            </a:r>
          </a:p>
          <a:p>
            <a:r>
              <a:rPr lang="en-US" sz="3200" i="1" dirty="0"/>
              <a:t> </a:t>
            </a:r>
            <a:r>
              <a:rPr lang="en-US" sz="3200" i="1" dirty="0" smtClean="0"/>
              <a:t>    body types</a:t>
            </a:r>
          </a:p>
          <a:p>
            <a:endParaRPr lang="en-US" sz="3200" i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i="1" dirty="0" smtClean="0"/>
              <a:t>Treatments are often uncomfortable, dampening a patients desire to return</a:t>
            </a:r>
          </a:p>
          <a:p>
            <a:r>
              <a:rPr lang="en-US" sz="3200" i="1" dirty="0"/>
              <a:t> </a:t>
            </a:r>
            <a:r>
              <a:rPr lang="en-US" sz="3200" i="1" dirty="0" smtClean="0"/>
              <a:t>   for treatment</a:t>
            </a:r>
            <a:endParaRPr lang="en-US" sz="3200" i="1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1599681"/>
            <a:ext cx="3157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The Problem</a:t>
            </a:r>
            <a:endParaRPr lang="en-US" sz="4400" b="1" dirty="0">
              <a:solidFill>
                <a:schemeClr val="tx2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58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692237">
            <a:off x="151890" y="2205805"/>
            <a:ext cx="2671945" cy="3965315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502963"/>
              </p:ext>
            </p:extLst>
          </p:nvPr>
        </p:nvGraphicFramePr>
        <p:xfrm>
          <a:off x="2994026" y="2435172"/>
          <a:ext cx="4413106" cy="3432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000"/>
                <a:gridCol w="1646106"/>
              </a:tblGrid>
              <a:tr h="460428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Design Goals</a:t>
                      </a:r>
                      <a:endParaRPr lang="en-US" sz="2400" b="0" i="1" dirty="0"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4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447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Interface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44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Ergonomic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18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noProof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sz="2400" kern="1200" noProof="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 anchor="ctr"/>
                </a:tc>
              </a:tr>
              <a:tr h="6157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Patient Comfort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0201"/>
            <a:ext cx="11334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6" b="89877" l="9862" r="85640">
                        <a14:foregroundMark x1="34948" y1="24487" x2="34948" y2="24487"/>
                        <a14:foregroundMark x1="34602" y1="19562" x2="34602" y2="19562"/>
                        <a14:foregroundMark x1="63668" y1="14364" x2="63668" y2="14364"/>
                        <a14:foregroundMark x1="39446" y1="17510" x2="39446" y2="17510"/>
                        <a14:foregroundMark x1="44983" y1="17510" x2="44983" y2="17510"/>
                        <a14:foregroundMark x1="34429" y1="28181" x2="34429" y2="28181"/>
                        <a14:foregroundMark x1="34948" y1="30917" x2="34948" y2="30917"/>
                        <a14:foregroundMark x1="34602" y1="17921" x2="34602" y2="17921"/>
                        <a14:foregroundMark x1="35986" y1="17647" x2="35986" y2="17647"/>
                        <a14:foregroundMark x1="37889" y1="17647" x2="37889" y2="17647"/>
                        <a14:foregroundMark x1="41349" y1="17647" x2="41349" y2="17647"/>
                        <a14:foregroundMark x1="43253" y1="17784" x2="43253" y2="17784"/>
                        <a14:backgroundMark x1="24567" y1="71272" x2="24567" y2="71272"/>
                        <a14:backgroundMark x1="41176" y1="68263" x2="41176" y2="68263"/>
                        <a14:backgroundMark x1="40830" y1="58276" x2="40830" y2="58276"/>
                        <a14:backgroundMark x1="59343" y1="61833" x2="59343" y2="61833"/>
                        <a14:backgroundMark x1="67993" y1="79617" x2="67993" y2="79617"/>
                        <a14:backgroundMark x1="56401" y1="72367" x2="56401" y2="72367"/>
                        <a14:backgroundMark x1="53633" y1="62517" x2="53633" y2="62517"/>
                        <a14:backgroundMark x1="72145" y1="62517" x2="72145" y2="62517"/>
                        <a14:backgroundMark x1="42215" y1="40629" x2="42215" y2="40629"/>
                        <a14:backgroundMark x1="41869" y1="33379" x2="41869" y2="33379"/>
                        <a14:backgroundMark x1="41003" y1="24624" x2="41003" y2="24624"/>
                        <a14:backgroundMark x1="45156" y1="20383" x2="45156" y2="20383"/>
                        <a14:backgroundMark x1="41522" y1="50205" x2="41522" y2="50205"/>
                        <a14:backgroundMark x1="40484" y1="61560" x2="40484" y2="61560"/>
                        <a14:backgroundMark x1="46367" y1="61012" x2="46367" y2="61012"/>
                        <a14:backgroundMark x1="50346" y1="64432" x2="50346" y2="64432"/>
                        <a14:backgroundMark x1="56401" y1="65116" x2="56401" y2="65116"/>
                        <a14:backgroundMark x1="61938" y1="66758" x2="63149" y2="67168"/>
                        <a14:backgroundMark x1="70069" y1="68399" x2="70069" y2="68399"/>
                        <a14:backgroundMark x1="76644" y1="69357" x2="77336" y2="69494"/>
                        <a14:backgroundMark x1="78893" y1="69767" x2="78893" y2="69767"/>
                        <a14:backgroundMark x1="81661" y1="69220" x2="81661" y2="69220"/>
                        <a14:backgroundMark x1="83737" y1="64295" x2="83737" y2="63748"/>
                        <a14:backgroundMark x1="83737" y1="61012" x2="85294" y2="55130"/>
                        <a14:backgroundMark x1="84429" y1="36115" x2="84429" y2="36115"/>
                        <a14:backgroundMark x1="45502" y1="13133" x2="45502" y2="13133"/>
                        <a14:backgroundMark x1="42042" y1="14227" x2="42042" y2="14227"/>
                        <a14:backgroundMark x1="46540" y1="10534" x2="46540" y2="10534"/>
                        <a14:backgroundMark x1="77855" y1="83174" x2="77855" y2="83174"/>
                        <a14:backgroundMark x1="72837" y1="83858" x2="72837" y2="83858"/>
                        <a14:backgroundMark x1="69723" y1="84542" x2="69723" y2="84542"/>
                        <a14:backgroundMark x1="15744" y1="75787" x2="15744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978663"/>
            <a:ext cx="3810000" cy="481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8600" y="781420"/>
            <a:ext cx="40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8680" y="789481"/>
            <a:ext cx="305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Devices</a:t>
            </a:r>
          </a:p>
        </p:txBody>
      </p:sp>
      <p:sp>
        <p:nvSpPr>
          <p:cNvPr id="12" name="TextBox 11"/>
          <p:cNvSpPr txBox="1"/>
          <p:nvPr/>
        </p:nvSpPr>
        <p:spPr>
          <a:xfrm rot="1100433">
            <a:off x="1051087" y="2037850"/>
            <a:ext cx="1851001" cy="8447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DUSA</a:t>
            </a:r>
            <a:r>
              <a:rPr lang="en-US" sz="36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®</a:t>
            </a:r>
            <a:endParaRPr lang="en-US" sz="36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56718" y="-27978"/>
            <a:ext cx="3287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Current State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44946" y="6149297"/>
            <a:ext cx="4052818" cy="530862"/>
            <a:chOff x="3948183" y="6172200"/>
            <a:chExt cx="4052818" cy="530862"/>
          </a:xfrm>
        </p:grpSpPr>
        <p:sp>
          <p:nvSpPr>
            <p:cNvPr id="24" name="Rectangle 23"/>
            <p:cNvSpPr/>
            <p:nvPr/>
          </p:nvSpPr>
          <p:spPr>
            <a:xfrm>
              <a:off x="3948183" y="6172200"/>
              <a:ext cx="4052818" cy="5308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954795" y="6237576"/>
              <a:ext cx="3953855" cy="400110"/>
              <a:chOff x="5731761" y="6248400"/>
              <a:chExt cx="1104040" cy="40011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711287" y="6251522"/>
                <a:ext cx="124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✓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859426" y="6268542"/>
                <a:ext cx="1170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✗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36010" y="6261918"/>
                <a:ext cx="3430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Adequate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97901" y="6248400"/>
                <a:ext cx="134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!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31761" y="6253153"/>
                <a:ext cx="202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Poor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42813" y="6260068"/>
                <a:ext cx="352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Excellent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12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28600" y="2971800"/>
            <a:ext cx="2438400" cy="2845965"/>
          </a:xfrm>
          <a:prstGeom prst="ellipse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6624"/>
              </p:ext>
            </p:extLst>
          </p:nvPr>
        </p:nvGraphicFramePr>
        <p:xfrm>
          <a:off x="2994026" y="2435172"/>
          <a:ext cx="6059212" cy="3432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000"/>
                <a:gridCol w="1646106"/>
                <a:gridCol w="1646106"/>
              </a:tblGrid>
              <a:tr h="460428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Design Goals</a:t>
                      </a:r>
                      <a:endParaRPr lang="en-US" sz="2400" b="0" i="1" dirty="0"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4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5447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Interface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/>
                </a:tc>
              </a:tr>
              <a:tr h="544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Ergonomic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618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noProof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sz="2400" kern="1200" noProof="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</a:p>
                  </a:txBody>
                  <a:tcPr anchor="ctr"/>
                </a:tc>
              </a:tr>
              <a:tr h="6157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Patient Comfort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kern="1200" dirty="0" smtClean="0"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3200" b="1" i="1" kern="1200" dirty="0">
                        <a:solidFill>
                          <a:srgbClr val="FF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endParaRPr lang="en-US" sz="3200" b="1" i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0201"/>
            <a:ext cx="11334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https://encrypted-tbn1.google.com/images?q=tbn:ANd9GcR_SW0K2v4P6F2gGBPV7yiCEfM24vqYY-JDd4Cr4GGdN2KXzql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460201"/>
            <a:ext cx="1143000" cy="33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93" b="87963" l="3689" r="92213">
                        <a14:foregroundMark x1="43033" y1="80247" x2="43033" y2="80247"/>
                        <a14:foregroundMark x1="27459" y1="80247" x2="27459" y2="80247"/>
                        <a14:foregroundMark x1="54508" y1="83025" x2="54508" y2="83025"/>
                        <a14:foregroundMark x1="23361" y1="78086" x2="23361" y2="78086"/>
                        <a14:foregroundMark x1="15984" y1="78704" x2="15984" y2="78704"/>
                        <a14:foregroundMark x1="13934" y1="37654" x2="13934" y2="37654"/>
                        <a14:foregroundMark x1="17623" y1="31481" x2="17623" y2="31481"/>
                        <a14:foregroundMark x1="7787" y1="33642" x2="7787" y2="33642"/>
                        <a14:foregroundMark x1="15164" y1="72531" x2="15164" y2="72531"/>
                        <a14:foregroundMark x1="47131" y1="26852" x2="47131" y2="26852"/>
                        <a14:foregroundMark x1="24590" y1="29012" x2="24590" y2="29012"/>
                        <a14:foregroundMark x1="7377" y1="36111" x2="7377" y2="36111"/>
                        <a14:foregroundMark x1="55738" y1="29938" x2="55738" y2="29938"/>
                        <a14:foregroundMark x1="31148" y1="51852" x2="31148" y2="51852"/>
                        <a14:foregroundMark x1="18443" y1="41667" x2="18443" y2="41667"/>
                        <a14:foregroundMark x1="17213" y1="40432" x2="17213" y2="40432"/>
                        <a14:foregroundMark x1="40164" y1="58951" x2="40164" y2="58951"/>
                        <a14:foregroundMark x1="20082" y1="42901" x2="20082" y2="42901"/>
                        <a14:foregroundMark x1="28279" y1="36111" x2="28279" y2="36111"/>
                        <a14:backgroundMark x1="31148" y1="31481" x2="31148" y2="31481"/>
                        <a14:backgroundMark x1="38934" y1="54012" x2="38934" y2="54012"/>
                        <a14:backgroundMark x1="36066" y1="52160" x2="36066" y2="52160"/>
                        <a14:backgroundMark x1="32787" y1="49383" x2="32787" y2="49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06"/>
          <a:stretch/>
        </p:blipFill>
        <p:spPr bwMode="auto">
          <a:xfrm>
            <a:off x="228600" y="2622126"/>
            <a:ext cx="2590800" cy="335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0" y="781420"/>
            <a:ext cx="40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08680" y="789481"/>
            <a:ext cx="305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Devices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600" y="2604615"/>
            <a:ext cx="1774800" cy="73437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sz="72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Omnilux</a:t>
            </a:r>
            <a:r>
              <a:rPr lang="en-US" sz="60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®</a:t>
            </a:r>
            <a:endParaRPr lang="en-US" sz="60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56718" y="-27978"/>
            <a:ext cx="3287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Current State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44946" y="6149297"/>
            <a:ext cx="4052818" cy="530862"/>
            <a:chOff x="3948183" y="6172200"/>
            <a:chExt cx="4052818" cy="530862"/>
          </a:xfrm>
        </p:grpSpPr>
        <p:sp>
          <p:nvSpPr>
            <p:cNvPr id="28" name="Rectangle 27"/>
            <p:cNvSpPr/>
            <p:nvPr/>
          </p:nvSpPr>
          <p:spPr>
            <a:xfrm>
              <a:off x="3948183" y="6172200"/>
              <a:ext cx="4052818" cy="5308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954795" y="6237576"/>
              <a:ext cx="3953855" cy="400110"/>
              <a:chOff x="5731761" y="6248400"/>
              <a:chExt cx="1104040" cy="40011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6711287" y="6251522"/>
                <a:ext cx="124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✓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859426" y="6268542"/>
                <a:ext cx="1170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✗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036010" y="6261918"/>
                <a:ext cx="3430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Adequate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297901" y="6248400"/>
                <a:ext cx="134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!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731761" y="6253153"/>
                <a:ext cx="202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Poor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42813" y="6260068"/>
                <a:ext cx="352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Excellent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47745E-6 L 0.13194 -0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777070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3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glow rad="127000">
              <a:schemeClr val="accent1">
                <a:lumMod val="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4452" y="1676400"/>
            <a:ext cx="44147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team has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submitted an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Institutional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Review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Board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IRB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 and received approval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4648" y="5318823"/>
            <a:ext cx="3276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All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team members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have successfully been certified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by the </a:t>
            </a: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National Institute </a:t>
            </a:r>
            <a:b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Health (NIH)</a:t>
            </a:r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964">
            <a:off x="5869380" y="1524962"/>
            <a:ext cx="2506954" cy="3450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632">
            <a:off x="767786" y="3477634"/>
            <a:ext cx="3730625" cy="2206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632">
            <a:off x="902265" y="3630034"/>
            <a:ext cx="3730625" cy="2206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632">
            <a:off x="1048863" y="3759223"/>
            <a:ext cx="3730625" cy="2206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5" name="TextBox 14"/>
          <p:cNvSpPr txBox="1"/>
          <p:nvPr/>
        </p:nvSpPr>
        <p:spPr>
          <a:xfrm>
            <a:off x="0" y="762000"/>
            <a:ext cx="216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5746" y="762000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5600" y="79223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Consultations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796635"/>
            <a:ext cx="19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Patents</a:t>
            </a:r>
            <a:endParaRPr lang="en-US" sz="32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48435" y="-366"/>
            <a:ext cx="229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Research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7937"/>
            <a:ext cx="1383665" cy="67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70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2903</TotalTime>
  <Words>1739</Words>
  <Application>Microsoft Office PowerPoint</Application>
  <PresentationFormat>On-screen Show (4:3)</PresentationFormat>
  <Paragraphs>742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sioffe</dc:creator>
  <cp:lastModifiedBy>Simon Ioffe</cp:lastModifiedBy>
  <cp:revision>219</cp:revision>
  <dcterms:created xsi:type="dcterms:W3CDTF">2012-03-23T17:05:09Z</dcterms:created>
  <dcterms:modified xsi:type="dcterms:W3CDTF">2015-09-07T22:29:13Z</dcterms:modified>
</cp:coreProperties>
</file>